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81" r:id="rId2"/>
    <p:sldId id="444" r:id="rId3"/>
    <p:sldId id="383" r:id="rId4"/>
    <p:sldId id="445" r:id="rId5"/>
    <p:sldId id="461" r:id="rId6"/>
    <p:sldId id="464" r:id="rId7"/>
    <p:sldId id="466" r:id="rId8"/>
    <p:sldId id="462" r:id="rId9"/>
    <p:sldId id="465" r:id="rId10"/>
    <p:sldId id="463" r:id="rId11"/>
    <p:sldId id="446" r:id="rId12"/>
    <p:sldId id="447" r:id="rId13"/>
    <p:sldId id="458" r:id="rId14"/>
    <p:sldId id="467" r:id="rId15"/>
    <p:sldId id="459" r:id="rId16"/>
    <p:sldId id="457" r:id="rId17"/>
    <p:sldId id="450" r:id="rId18"/>
    <p:sldId id="451" r:id="rId19"/>
    <p:sldId id="448" r:id="rId20"/>
    <p:sldId id="456" r:id="rId21"/>
    <p:sldId id="454" r:id="rId22"/>
    <p:sldId id="468" r:id="rId23"/>
    <p:sldId id="469" r:id="rId24"/>
    <p:sldId id="470" r:id="rId25"/>
    <p:sldId id="453" r:id="rId26"/>
    <p:sldId id="416" r:id="rId27"/>
    <p:sldId id="46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F80FF"/>
    <a:srgbClr val="99C7D5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18" autoAdjust="0"/>
    <p:restoredTop sz="90333" autoAdjust="0"/>
  </p:normalViewPr>
  <p:slideViewPr>
    <p:cSldViewPr>
      <p:cViewPr>
        <p:scale>
          <a:sx n="75" d="100"/>
          <a:sy n="75" d="100"/>
        </p:scale>
        <p:origin x="-2904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1F3F-85FD-4D6D-9902-DE21320E0477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726F-AA01-4A9D-81D1-A09838CFA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6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Dominique </a:t>
            </a:r>
            <a:r>
              <a:rPr lang="en-US" dirty="0" err="1" smtClean="0"/>
              <a:t>Thiebaut</a:t>
            </a:r>
            <a:r>
              <a:rPr lang="en-US" dirty="0" smtClean="0"/>
              <a:t>, CS</a:t>
            </a:r>
          </a:p>
          <a:p>
            <a:r>
              <a:rPr lang="en-US" dirty="0" smtClean="0"/>
              <a:t>Charles </a:t>
            </a:r>
            <a:r>
              <a:rPr lang="en-US" dirty="0" err="1" smtClean="0"/>
              <a:t>Staelin</a:t>
            </a:r>
            <a:r>
              <a:rPr lang="en-US" dirty="0" smtClean="0"/>
              <a:t>, Economics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15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politicalmaps.org</a:t>
            </a:r>
            <a:r>
              <a:rPr lang="en-US" dirty="0" smtClean="0"/>
              <a:t>/2012-electoral-map/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86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data was collected by </a:t>
            </a:r>
            <a:r>
              <a:rPr lang="en-US" b="1" dirty="0" smtClean="0"/>
              <a:t>county</a:t>
            </a:r>
            <a:endParaRPr lang="en-US" dirty="0" smtClean="0"/>
          </a:p>
          <a:p>
            <a:r>
              <a:rPr lang="en-US" b="1" dirty="0" smtClean="0"/>
              <a:t>Question:</a:t>
            </a:r>
            <a:r>
              <a:rPr lang="en-US" dirty="0" smtClean="0"/>
              <a:t> how do we elect a president in the US?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89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/interactive/2015/07/24/business/international/the-world-according-to-china-investment-</a:t>
            </a:r>
            <a:r>
              <a:rPr lang="en-US" dirty="0" err="1" smtClean="0"/>
              <a:t>maps.html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Thanks, </a:t>
            </a:r>
            <a:r>
              <a:rPr lang="en-US" dirty="0" err="1" smtClean="0"/>
              <a:t>Zoey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/interactive/2015/10/31/upshot/who-still-</a:t>
            </a:r>
            <a:r>
              <a:rPr lang="en-US" dirty="0" err="1" smtClean="0"/>
              <a:t>doesnt</a:t>
            </a:r>
            <a:r>
              <a:rPr lang="en-US" dirty="0" smtClean="0"/>
              <a:t>-have-health-insurance-</a:t>
            </a:r>
            <a:r>
              <a:rPr lang="en-US" dirty="0" err="1" smtClean="0"/>
              <a:t>obamacare.html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/interactive/2015/07/24/business/international/the-world-according-to-china-investment-</a:t>
            </a:r>
            <a:r>
              <a:rPr lang="en-US" dirty="0" err="1" smtClean="0"/>
              <a:t>maps.html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Thanks, </a:t>
            </a:r>
            <a:r>
              <a:rPr lang="en-US" dirty="0" err="1" smtClean="0"/>
              <a:t>Zoey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/interactive/2015/10/31/upshot/who-still-</a:t>
            </a:r>
            <a:r>
              <a:rPr lang="en-US" dirty="0" err="1" smtClean="0"/>
              <a:t>doesnt</a:t>
            </a:r>
            <a:r>
              <a:rPr lang="en-US" dirty="0" smtClean="0"/>
              <a:t>-have-health-insurance-</a:t>
            </a:r>
            <a:r>
              <a:rPr lang="en-US" dirty="0" err="1" smtClean="0"/>
              <a:t>obamacare.html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visual.ly</a:t>
            </a:r>
            <a:r>
              <a:rPr lang="en-US" dirty="0" smtClean="0"/>
              <a:t>/</a:t>
            </a:r>
            <a:r>
              <a:rPr lang="en-US" dirty="0" err="1" smtClean="0"/>
              <a:t>macrometeorites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Thanks, Abigail!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09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/interactive/2015/10/31/upshot/who-still-</a:t>
            </a:r>
            <a:r>
              <a:rPr lang="en-US" dirty="0" err="1" smtClean="0"/>
              <a:t>doesnt</a:t>
            </a:r>
            <a:r>
              <a:rPr lang="en-US" dirty="0" smtClean="0"/>
              <a:t>-have-health-insurance-</a:t>
            </a:r>
            <a:r>
              <a:rPr lang="en-US" dirty="0" err="1" smtClean="0"/>
              <a:t>obamacare.html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www.visualnews.com</a:t>
            </a:r>
            <a:r>
              <a:rPr lang="en-US" dirty="0" smtClean="0"/>
              <a:t>/2015/07/02/data-visualization-101-heatmaps/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front.dadaviz.com</a:t>
            </a:r>
            <a:r>
              <a:rPr lang="en-US" dirty="0" smtClean="0"/>
              <a:t>/media/</a:t>
            </a:r>
            <a:r>
              <a:rPr lang="en-US" dirty="0" err="1" smtClean="0"/>
              <a:t>viz_images</a:t>
            </a:r>
            <a:r>
              <a:rPr lang="en-US" dirty="0" smtClean="0"/>
              <a:t>/global-flight-network-1420035245.85-1666817.png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68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D726F-AA01-4A9D-81D1-A09838CFA8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7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04E1C1F-C217-4AD6-AF7C-55411A2E8AB0}" type="datetimeFigureOut">
              <a:rPr lang="en-US" smtClean="0"/>
              <a:pPr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4B1EBE8-D8A3-424D-A66F-82DC71540C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85000"/>
        <a:buFont typeface="Lucida Grande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ience.smith.edu/~jcrouser/SDS136/labs/lab6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nytimes.com/interactive/2015/10/31/upshot/who-still-doesnt-have-health-insurance-obamacare.html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Lab </a:t>
            </a:r>
            <a:r>
              <a:rPr lang="en-US" sz="2400" dirty="0" smtClean="0"/>
              <a:t>06: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Geographic Visualization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March </a:t>
            </a:r>
            <a:r>
              <a:rPr lang="en-US" dirty="0" smtClean="0"/>
              <a:t>21</a:t>
            </a:r>
            <a:r>
              <a:rPr lang="en-US" sz="2400" dirty="0" smtClean="0"/>
              <a:t>, </a:t>
            </a:r>
            <a:r>
              <a:rPr lang="en-US" sz="2400" dirty="0" smtClean="0"/>
              <a:t>2015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SDS 136</a:t>
            </a:r>
          </a:p>
          <a:p>
            <a:r>
              <a:rPr lang="en-US" sz="2400" dirty="0" smtClean="0"/>
              <a:t>Communicating with Data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7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visualization: connections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972"/>
          <a:stretch/>
        </p:blipFill>
        <p:spPr>
          <a:xfrm>
            <a:off x="0" y="1219200"/>
            <a:ext cx="9144000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1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NYT maps</a:t>
            </a:r>
            <a:endParaRPr lang="en-US" dirty="0"/>
          </a:p>
        </p:txBody>
      </p:sp>
      <p:pic>
        <p:nvPicPr>
          <p:cNvPr id="6" name="Picture 5" descr="Screen Shot 2016-03-21 at 11.2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772"/>
            <a:ext cx="9144000" cy="545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19" y="4800600"/>
            <a:ext cx="5021581" cy="20496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Question:</a:t>
            </a:r>
          </a:p>
          <a:p>
            <a:pPr marL="0" indent="0" algn="ctr">
              <a:buNone/>
            </a:pPr>
            <a:r>
              <a:rPr lang="en-US" dirty="0" smtClean="0"/>
              <a:t>What makes geographic visualizations </a:t>
            </a:r>
          </a:p>
          <a:p>
            <a:pPr marL="0" indent="0" algn="ctr">
              <a:buNone/>
            </a:pPr>
            <a:r>
              <a:rPr lang="en-US" dirty="0" smtClean="0"/>
              <a:t>so compelling?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18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1: flat earth?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4375" r="-34375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8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spherical grumpy cat (5-7 min)</a:t>
            </a:r>
            <a:endParaRPr lang="en-US" dirty="0"/>
          </a:p>
        </p:txBody>
      </p:sp>
      <p:pic>
        <p:nvPicPr>
          <p:cNvPr id="4" name="Content Placeholder 3" descr="grumpy-cat-face-clipart-1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33" b="-17833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7201" r="72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8308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map projections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-3102" r="-3102" b="75890"/>
          <a:stretch/>
        </p:blipFill>
        <p:spPr>
          <a:xfrm>
            <a:off x="457200" y="1371600"/>
            <a:ext cx="4038600" cy="113758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-8106" b="-8106"/>
          <a:stretch>
            <a:fillRect/>
          </a:stretch>
        </p:blipFill>
        <p:spPr>
          <a:xfrm>
            <a:off x="4648200" y="1371600"/>
            <a:ext cx="4038600" cy="4718304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-3102" t="24110" r="-3102" b="32106"/>
          <a:stretch/>
        </p:blipFill>
        <p:spPr>
          <a:xfrm>
            <a:off x="457200" y="2509181"/>
            <a:ext cx="4038600" cy="206586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/>
          <a:srcRect l="-3102" t="69689" r="-3102"/>
          <a:stretch/>
        </p:blipFill>
        <p:spPr>
          <a:xfrm>
            <a:off x="457200" y="4589611"/>
            <a:ext cx="4038600" cy="14301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0" y="62439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/>
              <a:t>Deetz</a:t>
            </a:r>
            <a:r>
              <a:rPr lang="en-US" sz="1200" dirty="0" smtClean="0"/>
              <a:t>, C. H., &amp; Adams, O. S. (1921). Elements of map projection with applications to map and chart construction.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914400" y="6243935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Campbell</a:t>
            </a:r>
            <a:r>
              <a:rPr lang="en-US" sz="1200" dirty="0"/>
              <a:t>, </a:t>
            </a:r>
            <a:r>
              <a:rPr lang="en-US" sz="1200" dirty="0" smtClean="0"/>
              <a:t>J.E., &amp; Shin, M. (2012). Geographic </a:t>
            </a:r>
            <a:r>
              <a:rPr lang="en-US" sz="1200" dirty="0"/>
              <a:t>Information System Basics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244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2: granularity mismatch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3"/>
          <a:srcRect l="-5054" r="-5054"/>
          <a:stretch>
            <a:fillRect/>
          </a:stretch>
        </p:blipFill>
        <p:spPr>
          <a:xfrm>
            <a:off x="609600" y="1371600"/>
            <a:ext cx="8229600" cy="4876800"/>
          </a:xfrm>
        </p:spPr>
      </p:pic>
      <p:sp>
        <p:nvSpPr>
          <p:cNvPr id="19" name="TextBox 18"/>
          <p:cNvSpPr txBox="1"/>
          <p:nvPr/>
        </p:nvSpPr>
        <p:spPr>
          <a:xfrm>
            <a:off x="6605639" y="6546358"/>
            <a:ext cx="269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 err="1" smtClean="0"/>
              <a:t>politicalmaps.org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6684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2012 Presidential Election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5125" r="-5125"/>
          <a:stretch>
            <a:fillRect/>
          </a:stretch>
        </p:blipFill>
        <p:spPr>
          <a:xfrm>
            <a:off x="609600" y="1447800"/>
            <a:ext cx="8229600" cy="4876800"/>
          </a:xfrm>
        </p:spPr>
      </p:pic>
      <p:sp>
        <p:nvSpPr>
          <p:cNvPr id="8" name="TextBox 7"/>
          <p:cNvSpPr txBox="1"/>
          <p:nvPr/>
        </p:nvSpPr>
        <p:spPr>
          <a:xfrm>
            <a:off x="6605639" y="6546358"/>
            <a:ext cx="269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 err="1" smtClean="0"/>
              <a:t>politicalmaps.org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06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-2605" r="-2605"/>
          <a:stretch>
            <a:fillRect/>
          </a:stretch>
        </p:blipFill>
        <p:spPr>
          <a:xfrm rot="170225">
            <a:off x="759171" y="1407005"/>
            <a:ext cx="7705626" cy="472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2012 </a:t>
            </a:r>
            <a:r>
              <a:rPr lang="en-US" dirty="0"/>
              <a:t>Presidential Election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55664">
            <a:off x="4114800" y="1432554"/>
            <a:ext cx="3429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5445512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05639" y="6546358"/>
            <a:ext cx="269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 err="1" smtClean="0"/>
              <a:t>politicalmaps.org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6323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3: perceptual trickery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Flashback to when we talked about </a:t>
            </a:r>
            <a:r>
              <a:rPr lang="en-US" b="1" dirty="0" smtClean="0"/>
              <a:t>perception</a:t>
            </a:r>
          </a:p>
          <a:p>
            <a:r>
              <a:rPr lang="en-US" dirty="0" smtClean="0"/>
              <a:t>What </a:t>
            </a:r>
            <a:r>
              <a:rPr lang="en-US" b="1" dirty="0" err="1" smtClean="0"/>
              <a:t>preattentive</a:t>
            </a:r>
            <a:r>
              <a:rPr lang="en-US" b="1" dirty="0" smtClean="0"/>
              <a:t> features</a:t>
            </a:r>
            <a:r>
              <a:rPr lang="en-US" dirty="0" smtClean="0"/>
              <a:t> are at work in these maps?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33800" y="3180922"/>
            <a:ext cx="2073310" cy="2384635"/>
            <a:chOff x="748997" y="1295400"/>
            <a:chExt cx="2073310" cy="23846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 l="2843" t="2725" r="3869" b="3541"/>
            <a:stretch/>
          </p:blipFill>
          <p:spPr>
            <a:xfrm>
              <a:off x="748997" y="1584912"/>
              <a:ext cx="2073310" cy="209512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143000" y="1295400"/>
              <a:ext cx="1287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olor (hue)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3124200"/>
            <a:ext cx="2313892" cy="2441357"/>
            <a:chOff x="3505200" y="4050268"/>
            <a:chExt cx="2313892" cy="24413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 t="2055" b="2755"/>
            <a:stretch/>
          </p:blipFill>
          <p:spPr>
            <a:xfrm>
              <a:off x="3581400" y="4363934"/>
              <a:ext cx="2222500" cy="212769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505200" y="4050268"/>
              <a:ext cx="2313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lustering (proximity)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54416" y="3124291"/>
            <a:ext cx="2127584" cy="2438400"/>
            <a:chOff x="6477000" y="4050268"/>
            <a:chExt cx="2127584" cy="2438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rcRect l="1988" t="3211" r="2283" b="4028"/>
            <a:stretch/>
          </p:blipFill>
          <p:spPr>
            <a:xfrm>
              <a:off x="6477000" y="4415255"/>
              <a:ext cx="2127584" cy="207341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210060" y="4050268"/>
              <a:ext cx="5951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size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77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Excellent work on your </a:t>
            </a:r>
            <a:r>
              <a:rPr lang="en-US" dirty="0" err="1" smtClean="0"/>
              <a:t>VitW</a:t>
            </a:r>
            <a:r>
              <a:rPr lang="en-US" dirty="0" smtClean="0"/>
              <a:t> presentations! If you made slides for your presentation, please send them to me</a:t>
            </a:r>
          </a:p>
          <a:p>
            <a:endParaRPr lang="en-US" dirty="0"/>
          </a:p>
          <a:p>
            <a:r>
              <a:rPr lang="en-US" dirty="0" smtClean="0"/>
              <a:t>Several g</a:t>
            </a:r>
            <a:r>
              <a:rPr lang="en-US" dirty="0" smtClean="0"/>
              <a:t>uests in class today: </a:t>
            </a:r>
          </a:p>
          <a:p>
            <a:pPr lvl="1"/>
            <a:r>
              <a:rPr lang="en-US" dirty="0" smtClean="0"/>
              <a:t>Dominique </a:t>
            </a:r>
            <a:r>
              <a:rPr lang="en-US" dirty="0" err="1" smtClean="0"/>
              <a:t>Thiebaut</a:t>
            </a:r>
            <a:r>
              <a:rPr lang="en-US" dirty="0" smtClean="0"/>
              <a:t>, CS and Charles </a:t>
            </a:r>
            <a:r>
              <a:rPr lang="en-US" dirty="0" err="1" smtClean="0"/>
              <a:t>Staelin</a:t>
            </a:r>
            <a:r>
              <a:rPr lang="en-US" dirty="0" smtClean="0"/>
              <a:t>, Econ</a:t>
            </a:r>
          </a:p>
          <a:p>
            <a:pPr lvl="1"/>
            <a:r>
              <a:rPr lang="en-US" dirty="0" smtClean="0"/>
              <a:t>Ben Miller, MIT Lincoln Laboratory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2686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rcRect l="-2605" r="-2605"/>
          <a:stretch>
            <a:fillRect/>
          </a:stretch>
        </p:blipFill>
        <p:spPr>
          <a:xfrm rot="170225">
            <a:off x="759171" y="1407005"/>
            <a:ext cx="7705626" cy="472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2012 </a:t>
            </a:r>
            <a:r>
              <a:rPr lang="en-US" dirty="0"/>
              <a:t>Presidential Election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6546358"/>
            <a:ext cx="2827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</a:t>
            </a:r>
            <a:r>
              <a:rPr lang="en-US" sz="1200" dirty="0" smtClean="0"/>
              <a:t>://politicalmaps.org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 rot="255664">
            <a:off x="4114800" y="1432554"/>
            <a:ext cx="3429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05400" y="5445512"/>
            <a:ext cx="1676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/>
          <a:srcRect t="5117" b="5117"/>
          <a:stretch>
            <a:fillRect/>
          </a:stretch>
        </p:blipFill>
        <p:spPr>
          <a:xfrm>
            <a:off x="762000" y="1371600"/>
            <a:ext cx="8229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8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2012 </a:t>
            </a:r>
            <a:r>
              <a:rPr lang="en-US" dirty="0"/>
              <a:t>Presidential Election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5562600"/>
            <a:ext cx="3879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Electoral Votes Captured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048" y="2416529"/>
            <a:ext cx="7083552" cy="10668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765048" y="3940529"/>
            <a:ext cx="4395216" cy="10668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2615624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OBAMA					    332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1396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ROMNEY		     206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553200" y="1752600"/>
            <a:ext cx="0" cy="3733800"/>
          </a:xfrm>
          <a:prstGeom prst="line">
            <a:avLst/>
          </a:prstGeom>
          <a:ln w="38100" cap="rnd" cmpd="sng">
            <a:solidFill>
              <a:srgbClr val="292934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62000" y="1828800"/>
            <a:ext cx="0" cy="3733800"/>
          </a:xfrm>
          <a:prstGeom prst="line">
            <a:avLst/>
          </a:prstGeom>
          <a:ln w="38100" cap="rnd" cmpd="sng">
            <a:solidFill>
              <a:srgbClr val="292934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2000" y="5562600"/>
            <a:ext cx="7010400" cy="0"/>
          </a:xfrm>
          <a:prstGeom prst="line">
            <a:avLst/>
          </a:prstGeom>
          <a:ln w="38100" cap="rnd" cmpd="sng">
            <a:solidFill>
              <a:srgbClr val="292934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5400000">
            <a:off x="5760530" y="4199799"/>
            <a:ext cx="1622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270 votes </a:t>
            </a:r>
          </a:p>
          <a:p>
            <a:pPr algn="ctr"/>
            <a:r>
              <a:rPr lang="en-US" dirty="0" smtClean="0"/>
              <a:t>needed to win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0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340" r="-13340"/>
          <a:stretch>
            <a:fillRect/>
          </a:stretch>
        </p:blipFill>
        <p:spPr>
          <a:xfrm>
            <a:off x="-304800" y="1148643"/>
            <a:ext cx="9448800" cy="55992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4: non-adjacent comparison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6546358"/>
            <a:ext cx="2827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</a:t>
            </a:r>
            <a:r>
              <a:rPr lang="en-US" sz="1200" dirty="0" smtClean="0"/>
              <a:t>://politicalmaps.org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1828800"/>
            <a:ext cx="7010400" cy="2743200"/>
            <a:chOff x="1143000" y="1828800"/>
            <a:chExt cx="7010400" cy="2743200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6" name="Oval 5"/>
            <p:cNvSpPr/>
            <p:nvPr/>
          </p:nvSpPr>
          <p:spPr>
            <a:xfrm>
              <a:off x="1143000" y="3810000"/>
              <a:ext cx="762000" cy="7620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391400" y="1828800"/>
              <a:ext cx="762000" cy="762000"/>
            </a:xfrm>
            <a:prstGeom prst="ellipse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33800" y="3352800"/>
            <a:ext cx="1839466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Are Maine and </a:t>
            </a:r>
          </a:p>
          <a:p>
            <a:pPr algn="ctr"/>
            <a:r>
              <a:rPr lang="en-US" dirty="0" smtClean="0"/>
              <a:t>S. California </a:t>
            </a:r>
          </a:p>
          <a:p>
            <a:pPr algn="ctr"/>
            <a:r>
              <a:rPr lang="en-US" dirty="0" smtClean="0"/>
              <a:t>voting similarly?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9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4" y="1148643"/>
            <a:ext cx="7458831" cy="55992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5: missing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48400" y="6546358"/>
            <a:ext cx="2827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courtesy of </a:t>
            </a:r>
            <a:r>
              <a:rPr lang="en-US" sz="1200" dirty="0"/>
              <a:t>http</a:t>
            </a:r>
            <a:r>
              <a:rPr lang="en-US" sz="1200" dirty="0" smtClean="0"/>
              <a:t>://politicalmaps.org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779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6: occlusion</a:t>
            </a:r>
            <a:endParaRPr lang="en-US" dirty="0"/>
          </a:p>
        </p:txBody>
      </p:sp>
      <p:pic>
        <p:nvPicPr>
          <p:cNvPr id="3" name="Picture 2" descr="Screen Shot 2016-03-21 at 10.40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63"/>
            <a:ext cx="9144000" cy="4259437"/>
          </a:xfrm>
          <a:prstGeom prst="rect">
            <a:avLst/>
          </a:prstGeom>
        </p:spPr>
      </p:pic>
      <p:pic>
        <p:nvPicPr>
          <p:cNvPr id="4" name="Picture 3" descr="Screen Shot 2016-03-21 at 10.43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2552700" cy="419100"/>
          </a:xfrm>
          <a:prstGeom prst="rect">
            <a:avLst/>
          </a:prstGeom>
        </p:spPr>
      </p:pic>
      <p:pic>
        <p:nvPicPr>
          <p:cNvPr id="5" name="Picture 4" descr="Screen Shot 2016-03-21 at 10.43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502400" cy="914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15000" y="3352800"/>
            <a:ext cx="762000" cy="762000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267200"/>
            <a:ext cx="2079566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What’s going on in </a:t>
            </a:r>
          </a:p>
          <a:p>
            <a:pPr algn="ctr"/>
            <a:r>
              <a:rPr lang="en-US" dirty="0" smtClean="0"/>
              <a:t>Turkmenistan and </a:t>
            </a:r>
          </a:p>
          <a:p>
            <a:pPr algn="ctr"/>
            <a:r>
              <a:rPr lang="en-US" dirty="0" smtClean="0"/>
              <a:t>Uzbekistan?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 (</a:t>
            </a:r>
            <a:r>
              <a:rPr lang="en-US" dirty="0" smtClean="0"/>
              <a:t>rough) guidelines for </a:t>
            </a:r>
            <a:r>
              <a:rPr lang="en-US" dirty="0" smtClean="0"/>
              <a:t>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Question:</a:t>
            </a:r>
          </a:p>
          <a:p>
            <a:pPr marL="0" indent="0" algn="ctr">
              <a:buNone/>
            </a:pPr>
            <a:r>
              <a:rPr lang="en-US" dirty="0"/>
              <a:t>What </a:t>
            </a:r>
            <a:r>
              <a:rPr lang="en-US" dirty="0" smtClean="0"/>
              <a:t>do we need to keep in mind</a:t>
            </a:r>
          </a:p>
          <a:p>
            <a:pPr marL="0" indent="0" algn="ctr">
              <a:buNone/>
            </a:pPr>
            <a:r>
              <a:rPr lang="en-US" dirty="0"/>
              <a:t>t</a:t>
            </a:r>
            <a:r>
              <a:rPr lang="en-US" dirty="0" smtClean="0"/>
              <a:t>o make good geographic visualizations?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19" y="4800600"/>
            <a:ext cx="5021581" cy="20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8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/>
              <a:t>6: building maps in Tableau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Instructions for today’s lab are available at:</a:t>
            </a:r>
          </a:p>
          <a:p>
            <a:pPr marL="0" indent="0" algn="ctr">
              <a:buNone/>
            </a:pPr>
            <a:r>
              <a:rPr lang="en-US" dirty="0" smtClean="0">
                <a:hlinkClick r:id="rId2"/>
              </a:rPr>
              <a:t>http://www.science.smith.edu/~jcrouser/SDS136/labs/lab6</a:t>
            </a: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r>
              <a:rPr lang="en-US" dirty="0" smtClean="0"/>
              <a:t>We’ll be working with data on global rates of </a:t>
            </a:r>
            <a:r>
              <a:rPr lang="en-US" dirty="0" smtClean="0"/>
              <a:t>Tuberculosis </a:t>
            </a:r>
            <a:r>
              <a:rPr lang="en-US" dirty="0" smtClean="0"/>
              <a:t>from the World Health Organization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Don’t worry </a:t>
            </a:r>
            <a:r>
              <a:rPr lang="en-US" dirty="0" smtClean="0"/>
              <a:t>if you </a:t>
            </a:r>
            <a:r>
              <a:rPr lang="en-US" dirty="0" smtClean="0"/>
              <a:t>don’t know anything about epidemiology (the study of disease) - just </a:t>
            </a:r>
            <a:r>
              <a:rPr lang="en-US" dirty="0" smtClean="0"/>
              <a:t>ask for </a:t>
            </a:r>
            <a:r>
              <a:rPr lang="en-US" dirty="0" smtClean="0"/>
              <a:t>help if you get stuck </a:t>
            </a:r>
            <a:r>
              <a:rPr lang="en-US" dirty="0" smtClean="0">
                <a:sym typeface="Wingdings"/>
              </a:rPr>
              <a:t></a:t>
            </a:r>
          </a:p>
          <a:p>
            <a:endParaRPr lang="en-US" dirty="0" smtClean="0"/>
          </a:p>
          <a:p>
            <a:r>
              <a:rPr lang="en-US" dirty="0" smtClean="0"/>
              <a:t>To get credit for this lab, </a:t>
            </a:r>
            <a:r>
              <a:rPr lang="en-US" dirty="0" smtClean="0"/>
              <a:t>post your </a:t>
            </a:r>
            <a:r>
              <a:rPr lang="en-US" dirty="0" smtClean="0"/>
              <a:t>map </a:t>
            </a:r>
            <a:r>
              <a:rPr lang="en-US" dirty="0" smtClean="0"/>
              <a:t>to Piazza along with a brief description of what you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Wednesday’s class we have a s</a:t>
            </a:r>
            <a:r>
              <a:rPr lang="en-US" dirty="0" smtClean="0"/>
              <a:t>pecial </a:t>
            </a:r>
            <a:r>
              <a:rPr lang="en-US" dirty="0" smtClean="0"/>
              <a:t>session at the </a:t>
            </a:r>
            <a:r>
              <a:rPr lang="en-US" b="1" dirty="0" smtClean="0"/>
              <a:t>Smith College Museum of </a:t>
            </a:r>
            <a:r>
              <a:rPr lang="en-US" b="1" dirty="0" smtClean="0"/>
              <a:t>Art</a:t>
            </a:r>
          </a:p>
          <a:p>
            <a:r>
              <a:rPr lang="en-US" dirty="0" smtClean="0"/>
              <a:t>Don’t need laptops, but you may want a notebook</a:t>
            </a:r>
            <a:endParaRPr lang="en-US" dirty="0" smtClean="0"/>
          </a:p>
          <a:p>
            <a:r>
              <a:rPr lang="en-US" dirty="0" smtClean="0"/>
              <a:t>We’ll m</a:t>
            </a:r>
            <a:r>
              <a:rPr lang="en-US" dirty="0" smtClean="0"/>
              <a:t>eet in the </a:t>
            </a:r>
            <a:r>
              <a:rPr lang="en-US" b="1" dirty="0" smtClean="0"/>
              <a:t>museum lobby</a:t>
            </a:r>
            <a:r>
              <a:rPr lang="en-US" dirty="0" smtClean="0"/>
              <a:t> at 2:40 sharp!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7393" y="3657600"/>
            <a:ext cx="7609214" cy="2967261"/>
            <a:chOff x="467986" y="3212592"/>
            <a:chExt cx="8371214" cy="32644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15266"/>
            <a:stretch/>
          </p:blipFill>
          <p:spPr>
            <a:xfrm>
              <a:off x="467986" y="3220257"/>
              <a:ext cx="4152900" cy="325674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0533"/>
            <a:stretch/>
          </p:blipFill>
          <p:spPr>
            <a:xfrm>
              <a:off x="4658985" y="3212592"/>
              <a:ext cx="4180215" cy="32644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0953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geographic </a:t>
            </a:r>
            <a:r>
              <a:rPr lang="en-US" dirty="0" smtClean="0"/>
              <a:t>data</a:t>
            </a:r>
            <a:endParaRPr lang="en-US" dirty="0" smtClean="0"/>
          </a:p>
          <a:p>
            <a:r>
              <a:rPr lang="en-US" dirty="0" smtClean="0"/>
              <a:t>Challenges</a:t>
            </a:r>
          </a:p>
          <a:p>
            <a:r>
              <a:rPr lang="en-US" dirty="0" smtClean="0"/>
              <a:t>Guidelines for making good </a:t>
            </a:r>
            <a:r>
              <a:rPr lang="en-US" dirty="0" err="1" smtClean="0"/>
              <a:t>geoviz</a:t>
            </a:r>
            <a:endParaRPr lang="en-US" dirty="0" smtClean="0"/>
          </a:p>
          <a:p>
            <a:r>
              <a:rPr lang="en-US" dirty="0" smtClean="0"/>
              <a:t>Lab </a:t>
            </a:r>
            <a:r>
              <a:rPr lang="en-US" dirty="0" smtClean="0"/>
              <a:t>6: Maps in Tableau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36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visualization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common: </a:t>
            </a:r>
            <a:r>
              <a:rPr lang="en-US" dirty="0" smtClean="0"/>
              <a:t>maps</a:t>
            </a:r>
          </a:p>
          <a:p>
            <a:r>
              <a:rPr lang="en-US" dirty="0" smtClean="0"/>
              <a:t>Useful </a:t>
            </a:r>
            <a:r>
              <a:rPr lang="en-US" dirty="0"/>
              <a:t>for making </a:t>
            </a:r>
            <a:r>
              <a:rPr lang="en-US" b="1" dirty="0"/>
              <a:t>geospatial</a:t>
            </a:r>
            <a:r>
              <a:rPr lang="en-US" dirty="0"/>
              <a:t> </a:t>
            </a:r>
            <a:r>
              <a:rPr lang="en-US" dirty="0" smtClean="0"/>
              <a:t>comparisons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10897"/>
            <a:ext cx="7772400" cy="40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6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visualization: points</a:t>
            </a:r>
            <a:endParaRPr lang="en-US" dirty="0"/>
          </a:p>
        </p:txBody>
      </p:sp>
      <p:pic>
        <p:nvPicPr>
          <p:cNvPr id="3" name="Picture 2" descr="Screen Shot 2016-03-21 at 10.40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8563"/>
            <a:ext cx="9144000" cy="4259437"/>
          </a:xfrm>
          <a:prstGeom prst="rect">
            <a:avLst/>
          </a:prstGeom>
        </p:spPr>
      </p:pic>
      <p:pic>
        <p:nvPicPr>
          <p:cNvPr id="4" name="Picture 3" descr="Screen Shot 2016-03-21 at 10.43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43000"/>
            <a:ext cx="2552700" cy="419100"/>
          </a:xfrm>
          <a:prstGeom prst="rect">
            <a:avLst/>
          </a:prstGeom>
        </p:spPr>
      </p:pic>
      <p:pic>
        <p:nvPicPr>
          <p:cNvPr id="5" name="Picture 4" descr="Screen Shot 2016-03-21 at 10.43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502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2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visualization: glyphs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23" y="990600"/>
            <a:ext cx="841075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9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Geographic visualization: </a:t>
            </a:r>
            <a:r>
              <a:rPr lang="en-US" dirty="0" smtClean="0"/>
              <a:t>over time</a:t>
            </a:r>
            <a:endParaRPr lang="en-US" dirty="0"/>
          </a:p>
        </p:txBody>
      </p:sp>
      <p:pic>
        <p:nvPicPr>
          <p:cNvPr id="4" name="macrometeorites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33286"/>
            <a:ext cx="9144000" cy="4609041"/>
          </a:xfrm>
        </p:spPr>
      </p:pic>
    </p:spTree>
    <p:extLst>
      <p:ext uri="{BB962C8B-B14F-4D97-AF65-F5344CB8AC3E}">
        <p14:creationId xmlns:p14="http://schemas.microsoft.com/office/powerpoint/2010/main" val="379529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visualization: filled regions</a:t>
            </a:r>
            <a:endParaRPr lang="en-US" dirty="0"/>
          </a:p>
        </p:txBody>
      </p:sp>
      <p:pic>
        <p:nvPicPr>
          <p:cNvPr id="13" name="Picture 12" descr="Screen Shot 2016-03-21 at 1.06.21 AM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34"/>
          <a:stretch/>
        </p:blipFill>
        <p:spPr>
          <a:xfrm>
            <a:off x="3581400" y="6265333"/>
            <a:ext cx="6350454" cy="59266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1143000"/>
            <a:ext cx="9135533" cy="5706533"/>
            <a:chOff x="29947" y="1143000"/>
            <a:chExt cx="9135533" cy="5706533"/>
          </a:xfrm>
        </p:grpSpPr>
        <p:pic>
          <p:nvPicPr>
            <p:cNvPr id="11" name="Picture 10" descr="Screen Shot 2016-03-21 at 1.06.21 AM.png">
              <a:hlinkClick r:id="rId4"/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2" b="8035"/>
            <a:stretch/>
          </p:blipFill>
          <p:spPr>
            <a:xfrm>
              <a:off x="618716" y="1143000"/>
              <a:ext cx="7991884" cy="5029200"/>
            </a:xfrm>
            <a:prstGeom prst="rect">
              <a:avLst/>
            </a:prstGeom>
          </p:spPr>
        </p:pic>
        <p:pic>
          <p:nvPicPr>
            <p:cNvPr id="14" name="Picture 13" descr="Screen Shot 2016-03-21 at 1.06.21 AM.pn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17" r="56137" b="1539"/>
            <a:stretch/>
          </p:blipFill>
          <p:spPr>
            <a:xfrm>
              <a:off x="6379947" y="6553200"/>
              <a:ext cx="2785533" cy="220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47" y="6360583"/>
              <a:ext cx="1600200" cy="488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42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Geographic visualization: </a:t>
            </a:r>
            <a:r>
              <a:rPr lang="en-US" dirty="0" err="1" smtClean="0"/>
              <a:t>heatmaps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95400"/>
            <a:ext cx="8534400" cy="480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85539" r="63294" b="705"/>
          <a:stretch/>
        </p:blipFill>
        <p:spPr>
          <a:xfrm>
            <a:off x="2590800" y="6197599"/>
            <a:ext cx="3132667" cy="660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410200"/>
            <a:ext cx="35052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2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lnDef>
      <a:spPr>
        <a:ln w="76200" cap="rnd" cmpd="sng">
          <a:solidFill>
            <a:srgbClr val="292934"/>
          </a:solidFill>
          <a:headEnd type="none"/>
          <a:tailEnd type="triangl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8627</TotalTime>
  <Words>736</Words>
  <Application>Microsoft Macintosh PowerPoint</Application>
  <PresentationFormat>On-screen Show (4:3)</PresentationFormat>
  <Paragraphs>115</Paragraphs>
  <Slides>27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Clarity</vt:lpstr>
      <vt:lpstr>Lab 06: Geographic Visualization</vt:lpstr>
      <vt:lpstr>Announcements</vt:lpstr>
      <vt:lpstr>Outline</vt:lpstr>
      <vt:lpstr>Geographic visualization</vt:lpstr>
      <vt:lpstr>Geographic visualization: points</vt:lpstr>
      <vt:lpstr>Geographic visualization: glyphs</vt:lpstr>
      <vt:lpstr>Geographic visualization: over time</vt:lpstr>
      <vt:lpstr>Geographic visualization: filled regions</vt:lpstr>
      <vt:lpstr>Geographic visualization: heatmaps</vt:lpstr>
      <vt:lpstr>Geographic visualization: connections</vt:lpstr>
      <vt:lpstr>Examples: NYT maps</vt:lpstr>
      <vt:lpstr>Discussion</vt:lpstr>
      <vt:lpstr>Challenge 1: flat earth?</vt:lpstr>
      <vt:lpstr>Activity: spherical grumpy cat (5-7 min)</vt:lpstr>
      <vt:lpstr>Impact of map projections</vt:lpstr>
      <vt:lpstr>Challenge 2: granularity mismatch</vt:lpstr>
      <vt:lpstr>Example: 2012 Presidential Election</vt:lpstr>
      <vt:lpstr>Example: 2012 Presidential Election</vt:lpstr>
      <vt:lpstr>Challenge 3: perceptual trickery</vt:lpstr>
      <vt:lpstr>Example: 2012 Presidential Election</vt:lpstr>
      <vt:lpstr>Example: 2012 Presidential Election</vt:lpstr>
      <vt:lpstr>Challenge 4: non-adjacent comparison </vt:lpstr>
      <vt:lpstr>Challenge 5: missing data</vt:lpstr>
      <vt:lpstr>Challenge 6: occlusion</vt:lpstr>
      <vt:lpstr>Discussion: (rough) guidelines for maps</vt:lpstr>
      <vt:lpstr>Lab 6: building maps in Tableau</vt:lpstr>
      <vt:lpstr>Up next</vt:lpstr>
    </vt:vector>
  </TitlesOfParts>
  <Company>UNC Charlotte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rchang</dc:creator>
  <cp:lastModifiedBy>R. Jordan Crouser</cp:lastModifiedBy>
  <cp:revision>215</cp:revision>
  <dcterms:created xsi:type="dcterms:W3CDTF">2010-09-06T14:11:22Z</dcterms:created>
  <dcterms:modified xsi:type="dcterms:W3CDTF">2016-03-21T15:59:48Z</dcterms:modified>
</cp:coreProperties>
</file>