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4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81" r:id="rId2"/>
    <p:sldId id="444" r:id="rId3"/>
    <p:sldId id="383" r:id="rId4"/>
    <p:sldId id="445" r:id="rId5"/>
    <p:sldId id="446" r:id="rId6"/>
    <p:sldId id="447" r:id="rId7"/>
    <p:sldId id="448" r:id="rId8"/>
    <p:sldId id="449" r:id="rId9"/>
    <p:sldId id="451" r:id="rId10"/>
    <p:sldId id="450" r:id="rId11"/>
    <p:sldId id="452" r:id="rId12"/>
    <p:sldId id="453" r:id="rId13"/>
    <p:sldId id="454" r:id="rId14"/>
    <p:sldId id="416" r:id="rId15"/>
    <p:sldId id="39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F80FF"/>
    <a:srgbClr val="99C7D5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18" autoAdjust="0"/>
    <p:restoredTop sz="90333" autoAdjust="0"/>
  </p:normalViewPr>
  <p:slideViewPr>
    <p:cSldViewPr>
      <p:cViewPr varScale="1">
        <p:scale>
          <a:sx n="82" d="100"/>
          <a:sy n="82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01F3F-85FD-4D6D-9902-DE21320E0477}" type="datetimeFigureOut">
              <a:rPr lang="en-US" smtClean="0"/>
              <a:pPr/>
              <a:t>3/2/16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D726F-AA01-4A9D-81D1-A09838CFA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3/2/16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3/2/16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3/2/16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1C1F-C217-4AD6-AF7C-55411A2E8AB0}" type="datetimeFigureOut">
              <a:rPr lang="en-US" smtClean="0"/>
              <a:pPr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04E1C1F-C217-4AD6-AF7C-55411A2E8AB0}" type="datetimeFigureOut">
              <a:rPr lang="en-US" smtClean="0"/>
              <a:pPr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4B1EBE8-D8A3-424D-A66F-82DC71540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85000"/>
        <a:buFont typeface="Lucida Grande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ience.smith.edu/~jcrouser/SDS136/labs/lab5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Lab 05: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Coordinated Multiple Views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March </a:t>
            </a:r>
            <a:r>
              <a:rPr lang="en-US" dirty="0" smtClean="0"/>
              <a:t>2</a:t>
            </a:r>
            <a:r>
              <a:rPr lang="en-US" sz="2400" dirty="0" smtClean="0"/>
              <a:t>, 2015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SDS 136</a:t>
            </a:r>
          </a:p>
          <a:p>
            <a:r>
              <a:rPr lang="en-US" sz="2400" dirty="0" smtClean="0"/>
              <a:t>Communicating with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786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Coordination: brushing and linking</a:t>
            </a:r>
            <a:endParaRPr lang="en-US" dirty="0"/>
          </a:p>
        </p:txBody>
      </p:sp>
      <p:pic>
        <p:nvPicPr>
          <p:cNvPr id="5" name="Brushed and Linked Histograms of Ratings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4988" y="1600200"/>
            <a:ext cx="8074025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220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Coordinated multiple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views + brushing and linking</a:t>
            </a:r>
          </a:p>
          <a:p>
            <a:r>
              <a:rPr lang="en-US" b="1" dirty="0" smtClean="0"/>
              <a:t>Big idea:</a:t>
            </a:r>
            <a:r>
              <a:rPr lang="en-US" dirty="0" smtClean="0"/>
              <a:t> propagate interaction from one view to all others, respond as appropriate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801" r="25347" b="19464"/>
          <a:stretch/>
        </p:blipFill>
        <p:spPr>
          <a:xfrm>
            <a:off x="1295400" y="3048000"/>
            <a:ext cx="6477000" cy="3585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929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smtClean="0"/>
              <a:t>What would </a:t>
            </a:r>
            <a:r>
              <a:rPr lang="en-US" b="1" dirty="0" smtClean="0"/>
              <a:t>we need to make this work?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819" y="4800600"/>
            <a:ext cx="5021581" cy="204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4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Walkthrough: working with actions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526" r="-17526"/>
          <a:stretch>
            <a:fillRect/>
          </a:stretch>
        </p:blipFill>
        <p:spPr>
          <a:xfrm>
            <a:off x="-228600" y="1193800"/>
            <a:ext cx="9601200" cy="5689600"/>
          </a:xfrm>
        </p:spPr>
      </p:pic>
    </p:spTree>
    <p:extLst>
      <p:ext uri="{BB962C8B-B14F-4D97-AF65-F5344CB8AC3E}">
        <p14:creationId xmlns:p14="http://schemas.microsoft.com/office/powerpoint/2010/main" val="33139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5: coordinated multiple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Instructions for today’s lab are available at: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http://www.science.smith.edu/~jcrouser/SDS136/labs/lab5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r>
              <a:rPr lang="en-US" dirty="0" smtClean="0"/>
              <a:t>This is the first of several </a:t>
            </a:r>
            <a:r>
              <a:rPr lang="en-US" b="1" dirty="0" smtClean="0"/>
              <a:t>open-ended labs</a:t>
            </a:r>
            <a:r>
              <a:rPr lang="en-US" dirty="0" smtClean="0"/>
              <a:t>, where you get to decide what to visualize and how</a:t>
            </a:r>
          </a:p>
          <a:p>
            <a:endParaRPr lang="en-US" dirty="0"/>
          </a:p>
          <a:p>
            <a:r>
              <a:rPr lang="en-US" dirty="0" smtClean="0"/>
              <a:t>It’s okay if you get stuck! Just ask for help </a:t>
            </a:r>
            <a:r>
              <a:rPr lang="en-US" dirty="0" smtClean="0">
                <a:sym typeface="Wingdings"/>
              </a:rPr>
              <a:t></a:t>
            </a:r>
          </a:p>
          <a:p>
            <a:endParaRPr lang="en-US" dirty="0" smtClean="0"/>
          </a:p>
          <a:p>
            <a:r>
              <a:rPr lang="en-US" dirty="0" smtClean="0"/>
              <a:t>To get credit for this lab, publish your visualization to Tableau Public and post a link to Piazza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0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</a:t>
            </a:r>
            <a:r>
              <a:rPr lang="en-US" dirty="0" smtClean="0"/>
              <a:t>week: </a:t>
            </a:r>
            <a:r>
              <a:rPr lang="en-US" b="1" dirty="0" smtClean="0"/>
              <a:t>“Visualization in the Wild”</a:t>
            </a:r>
            <a:endParaRPr lang="en-US" b="1" dirty="0"/>
          </a:p>
          <a:p>
            <a:r>
              <a:rPr lang="en-US" dirty="0"/>
              <a:t>Please post your topic by </a:t>
            </a:r>
            <a:r>
              <a:rPr lang="en-US" dirty="0" smtClean="0"/>
              <a:t>Friday</a:t>
            </a:r>
            <a:endParaRPr lang="en-US" dirty="0" smtClean="0"/>
          </a:p>
          <a:p>
            <a:r>
              <a:rPr lang="en-US" dirty="0" smtClean="0"/>
              <a:t>Remember to pick a time to present </a:t>
            </a:r>
          </a:p>
          <a:p>
            <a:pPr lvl="1"/>
            <a:r>
              <a:rPr lang="en-US" dirty="0"/>
              <a:t>3</a:t>
            </a:r>
            <a:r>
              <a:rPr lang="en-US" dirty="0" smtClean="0"/>
              <a:t> Monday slots left</a:t>
            </a:r>
          </a:p>
          <a:p>
            <a:pPr lvl="1"/>
            <a:r>
              <a:rPr lang="en-US" dirty="0" smtClean="0"/>
              <a:t>3 Wednesday slots left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5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Labs: please turn them in before spring break!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Looking for a campus job? </a:t>
            </a:r>
          </a:p>
          <a:p>
            <a:pPr lvl="1"/>
            <a:r>
              <a:rPr lang="en-US" dirty="0" smtClean="0"/>
              <a:t>Smith IR is looking for their next RA</a:t>
            </a:r>
          </a:p>
          <a:p>
            <a:pPr lvl="1"/>
            <a:r>
              <a:rPr lang="en-US" dirty="0" smtClean="0"/>
              <a:t>Looking specifically for someone early in their Smith career (opportunity for a multi-year position)</a:t>
            </a:r>
          </a:p>
        </p:txBody>
      </p:sp>
    </p:spTree>
    <p:extLst>
      <p:ext uri="{BB962C8B-B14F-4D97-AF65-F5344CB8AC3E}">
        <p14:creationId xmlns:p14="http://schemas.microsoft.com/office/powerpoint/2010/main" val="1292686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views</a:t>
            </a:r>
          </a:p>
          <a:p>
            <a:r>
              <a:rPr lang="en-US" dirty="0" smtClean="0"/>
              <a:t>Coordination example: brushing and linking</a:t>
            </a:r>
          </a:p>
          <a:p>
            <a:r>
              <a:rPr lang="en-US" dirty="0" smtClean="0"/>
              <a:t>Walkthrough: using </a:t>
            </a:r>
            <a:r>
              <a:rPr lang="en-US" b="1" dirty="0" smtClean="0"/>
              <a:t>Actions</a:t>
            </a:r>
            <a:r>
              <a:rPr lang="en-US" dirty="0" smtClean="0"/>
              <a:t> in Tableau</a:t>
            </a:r>
          </a:p>
          <a:p>
            <a:r>
              <a:rPr lang="en-US" dirty="0" smtClean="0"/>
              <a:t>Lab 5: Coordinated Multiple 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3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views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75" y="1295400"/>
            <a:ext cx="7516449" cy="4876800"/>
          </a:xfrm>
        </p:spPr>
      </p:pic>
      <p:sp>
        <p:nvSpPr>
          <p:cNvPr id="11" name="Rectangle 10"/>
          <p:cNvSpPr/>
          <p:nvPr/>
        </p:nvSpPr>
        <p:spPr>
          <a:xfrm>
            <a:off x="152400" y="593467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altLang="zh-CN" sz="2400" dirty="0">
                <a:solidFill>
                  <a:srgbClr val="000000"/>
                </a:solidFill>
                <a:ea typeface="宋体" charset="0"/>
                <a:cs typeface="宋体" charset="0"/>
              </a:rPr>
              <a:t>Systems that use </a:t>
            </a:r>
            <a:r>
              <a:rPr lang="en-US" altLang="zh-CN" sz="2400" b="1" dirty="0">
                <a:solidFill>
                  <a:srgbClr val="000000"/>
                </a:solidFill>
                <a:ea typeface="宋体" charset="0"/>
                <a:cs typeface="宋体" charset="0"/>
              </a:rPr>
              <a:t>two or more distinct views</a:t>
            </a:r>
            <a:r>
              <a:rPr lang="en-US" altLang="zh-CN" sz="2400" dirty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endParaRPr lang="en-US" altLang="zh-CN" sz="240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lvl="1" algn="ctr"/>
            <a:r>
              <a:rPr lang="en-US" altLang="zh-CN" sz="2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to </a:t>
            </a:r>
            <a:r>
              <a:rPr lang="en-US" altLang="zh-CN" sz="2400" dirty="0">
                <a:solidFill>
                  <a:srgbClr val="000000"/>
                </a:solidFill>
                <a:ea typeface="宋体" charset="0"/>
                <a:cs typeface="宋体" charset="0"/>
              </a:rPr>
              <a:t>support the </a:t>
            </a:r>
            <a:r>
              <a:rPr lang="en-US" altLang="zh-CN" sz="2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exploration of </a:t>
            </a:r>
            <a:r>
              <a:rPr lang="en-US" altLang="zh-CN" sz="2400" dirty="0">
                <a:solidFill>
                  <a:srgbClr val="000000"/>
                </a:solidFill>
                <a:ea typeface="宋体" charset="0"/>
                <a:cs typeface="宋体" charset="0"/>
              </a:rPr>
              <a:t>a single </a:t>
            </a:r>
            <a:r>
              <a:rPr lang="en-US" altLang="zh-CN" sz="24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concept or domain</a:t>
            </a:r>
            <a:endParaRPr lang="en-US" altLang="zh-CN" sz="2400" dirty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791200" y="2209800"/>
            <a:ext cx="2895600" cy="1333500"/>
            <a:chOff x="5791200" y="2209800"/>
            <a:chExt cx="2895600" cy="1333500"/>
          </a:xfrm>
        </p:grpSpPr>
        <p:cxnSp>
          <p:nvCxnSpPr>
            <p:cNvPr id="14" name="Straight Arrow Connector 13"/>
            <p:cNvCxnSpPr>
              <a:stCxn id="12" idx="1"/>
            </p:cNvCxnSpPr>
            <p:nvPr/>
          </p:nvCxnSpPr>
          <p:spPr>
            <a:xfrm flipH="1">
              <a:off x="5791200" y="2628900"/>
              <a:ext cx="914400" cy="38100"/>
            </a:xfrm>
            <a:prstGeom prst="straightConnector1">
              <a:avLst/>
            </a:prstGeom>
            <a:ln w="76200" cap="rnd" cmpd="sng">
              <a:solidFill>
                <a:srgbClr val="292934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2"/>
            </p:cNvCxnSpPr>
            <p:nvPr/>
          </p:nvCxnSpPr>
          <p:spPr>
            <a:xfrm flipH="1">
              <a:off x="6934200" y="3048000"/>
              <a:ext cx="762000" cy="495300"/>
            </a:xfrm>
            <a:prstGeom prst="straightConnector1">
              <a:avLst/>
            </a:prstGeom>
            <a:ln w="76200" cap="rnd" cmpd="sng">
              <a:solidFill>
                <a:srgbClr val="292934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6705600" y="2209800"/>
              <a:ext cx="1981200" cy="838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Different 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representations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flipH="1">
            <a:off x="762000" y="3352800"/>
            <a:ext cx="2133600" cy="1295400"/>
            <a:chOff x="6172200" y="2209800"/>
            <a:chExt cx="2133600" cy="1295400"/>
          </a:xfrm>
        </p:grpSpPr>
        <p:cxnSp>
          <p:nvCxnSpPr>
            <p:cNvPr id="19" name="Straight Arrow Connector 18"/>
            <p:cNvCxnSpPr>
              <a:stCxn id="21" idx="1"/>
            </p:cNvCxnSpPr>
            <p:nvPr/>
          </p:nvCxnSpPr>
          <p:spPr>
            <a:xfrm flipH="1">
              <a:off x="6172200" y="2628900"/>
              <a:ext cx="838200" cy="38100"/>
            </a:xfrm>
            <a:prstGeom prst="straightConnector1">
              <a:avLst/>
            </a:prstGeom>
            <a:ln w="76200" cap="rnd" cmpd="sng">
              <a:solidFill>
                <a:srgbClr val="292934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21" idx="2"/>
            </p:cNvCxnSpPr>
            <p:nvPr/>
          </p:nvCxnSpPr>
          <p:spPr>
            <a:xfrm flipH="1">
              <a:off x="6400800" y="3048000"/>
              <a:ext cx="1257300" cy="457200"/>
            </a:xfrm>
            <a:prstGeom prst="straightConnector1">
              <a:avLst/>
            </a:prstGeom>
            <a:ln w="76200" cap="rnd" cmpd="sng">
              <a:solidFill>
                <a:srgbClr val="292934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7010400" y="2209800"/>
              <a:ext cx="1295400" cy="838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Different 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data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0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multiple views?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data is too big</a:t>
            </a:r>
          </a:p>
          <a:p>
            <a:pPr lvl="1"/>
            <a:r>
              <a:rPr lang="en-US" dirty="0" smtClean="0"/>
              <a:t>Lots of attributes</a:t>
            </a:r>
          </a:p>
          <a:p>
            <a:pPr lvl="1"/>
            <a:r>
              <a:rPr lang="en-US" dirty="0" smtClean="0"/>
              <a:t>Lots of observations</a:t>
            </a:r>
          </a:p>
          <a:p>
            <a:r>
              <a:rPr lang="en-US" dirty="0" smtClean="0"/>
              <a:t>The data is too complicated</a:t>
            </a:r>
          </a:p>
          <a:p>
            <a:pPr lvl="1"/>
            <a:r>
              <a:rPr lang="en-US" dirty="0" smtClean="0"/>
              <a:t>Lots of data sources</a:t>
            </a:r>
          </a:p>
          <a:p>
            <a:pPr lvl="1"/>
            <a:r>
              <a:rPr lang="en-US" dirty="0" smtClean="0"/>
              <a:t>Lots of data types</a:t>
            </a:r>
          </a:p>
          <a:p>
            <a:r>
              <a:rPr lang="en-US" dirty="0" smtClean="0"/>
              <a:t>The data has several interesting parts, but no one visualization highlights them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think about: resource optimization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1592" b="-15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422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think about: resource optimization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7424" b="-74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02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for multiple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Balance </a:t>
            </a:r>
            <a:r>
              <a:rPr lang="en-US" altLang="zh-CN" dirty="0" smtClean="0"/>
              <a:t>the </a:t>
            </a:r>
            <a:r>
              <a:rPr lang="en-US" altLang="zh-CN" b="1" dirty="0"/>
              <a:t>costs</a:t>
            </a:r>
            <a:r>
              <a:rPr lang="en-US" altLang="zh-CN" dirty="0"/>
              <a:t> of presenting multiple views with the </a:t>
            </a:r>
            <a:r>
              <a:rPr lang="en-US" altLang="zh-CN" b="1" dirty="0" smtClean="0"/>
              <a:t>benefits</a:t>
            </a:r>
            <a:r>
              <a:rPr lang="en-US" altLang="zh-CN" dirty="0" smtClean="0"/>
              <a:t> </a:t>
            </a:r>
            <a:r>
              <a:rPr lang="en-US" altLang="zh-CN" dirty="0"/>
              <a:t>of using the </a:t>
            </a:r>
            <a:r>
              <a:rPr lang="en-US" altLang="zh-CN" dirty="0" smtClean="0"/>
              <a:t>views</a:t>
            </a:r>
          </a:p>
          <a:p>
            <a:r>
              <a:rPr lang="en-US" altLang="zh-CN" dirty="0" smtClean="0">
                <a:ea typeface="宋体" charset="0"/>
                <a:cs typeface="宋体" charset="0"/>
              </a:rPr>
              <a:t>Split complex </a:t>
            </a:r>
            <a:r>
              <a:rPr lang="en-US" altLang="zh-CN" dirty="0">
                <a:ea typeface="宋体" charset="0"/>
                <a:cs typeface="宋体" charset="0"/>
              </a:rPr>
              <a:t>data into multiple views to create </a:t>
            </a:r>
            <a:r>
              <a:rPr lang="en-US" altLang="zh-CN" b="1" dirty="0">
                <a:ea typeface="宋体" charset="0"/>
                <a:cs typeface="宋体" charset="0"/>
              </a:rPr>
              <a:t>manageable chunks </a:t>
            </a:r>
            <a:endParaRPr lang="en-US" altLang="zh-CN" b="1" dirty="0" smtClean="0">
              <a:ea typeface="宋体" charset="0"/>
              <a:cs typeface="宋体" charset="0"/>
            </a:endParaRPr>
          </a:p>
          <a:p>
            <a:r>
              <a:rPr lang="en-US" altLang="zh-CN" dirty="0"/>
              <a:t>Use </a:t>
            </a:r>
            <a:r>
              <a:rPr lang="en-US" altLang="zh-CN" dirty="0" smtClean="0"/>
              <a:t>views that are complimentary, bringing </a:t>
            </a:r>
            <a:r>
              <a:rPr lang="en-US" altLang="zh-CN" dirty="0"/>
              <a:t>out </a:t>
            </a:r>
            <a:r>
              <a:rPr lang="en-US" altLang="zh-CN" b="1" dirty="0"/>
              <a:t>correlations and/or </a:t>
            </a:r>
            <a:r>
              <a:rPr lang="en-US" altLang="zh-CN" b="1" dirty="0" smtClean="0"/>
              <a:t>disparities</a:t>
            </a:r>
          </a:p>
          <a:p>
            <a:r>
              <a:rPr lang="en-US" altLang="zh-CN" dirty="0" smtClean="0">
                <a:ea typeface="宋体" charset="0"/>
                <a:cs typeface="宋体" charset="0"/>
              </a:rPr>
              <a:t>Use</a:t>
            </a:r>
            <a:r>
              <a:rPr lang="en-US" altLang="zh-CN" i="1" dirty="0" smtClean="0">
                <a:ea typeface="宋体" charset="0"/>
                <a:cs typeface="宋体" charset="0"/>
              </a:rPr>
              <a:t> </a:t>
            </a:r>
            <a:r>
              <a:rPr lang="en-US" altLang="zh-CN" b="1" dirty="0">
                <a:ea typeface="宋体" charset="0"/>
                <a:cs typeface="宋体" charset="0"/>
              </a:rPr>
              <a:t>perceptual cues</a:t>
            </a:r>
            <a:r>
              <a:rPr lang="en-US" altLang="zh-CN" dirty="0">
                <a:ea typeface="宋体" charset="0"/>
                <a:cs typeface="宋体" charset="0"/>
              </a:rPr>
              <a:t> </a:t>
            </a:r>
            <a:r>
              <a:rPr lang="en-US" altLang="zh-CN" dirty="0" smtClean="0">
                <a:ea typeface="宋体" charset="0"/>
                <a:cs typeface="宋体" charset="0"/>
              </a:rPr>
              <a:t>to:</a:t>
            </a:r>
          </a:p>
          <a:p>
            <a:pPr lvl="1"/>
            <a:r>
              <a:rPr lang="en-US" altLang="zh-CN" dirty="0" smtClean="0">
                <a:ea typeface="宋体" charset="0"/>
                <a:cs typeface="宋体" charset="0"/>
              </a:rPr>
              <a:t>make relationships more </a:t>
            </a:r>
            <a:r>
              <a:rPr lang="en-US" altLang="zh-CN" dirty="0">
                <a:ea typeface="宋体" charset="0"/>
                <a:cs typeface="宋体" charset="0"/>
              </a:rPr>
              <a:t>apparent to the </a:t>
            </a:r>
            <a:r>
              <a:rPr lang="en-US" altLang="zh-CN" dirty="0" smtClean="0">
                <a:ea typeface="宋体" charset="0"/>
                <a:cs typeface="宋体" charset="0"/>
              </a:rPr>
              <a:t>reader</a:t>
            </a:r>
          </a:p>
          <a:p>
            <a:pPr lvl="1"/>
            <a:r>
              <a:rPr lang="en-US" altLang="zh-CN" dirty="0" smtClean="0">
                <a:ea typeface="宋体" charset="0"/>
                <a:cs typeface="宋体" charset="0"/>
              </a:rPr>
              <a:t>focus the reader’s attention </a:t>
            </a:r>
            <a:r>
              <a:rPr lang="en-US" altLang="zh-CN" dirty="0">
                <a:ea typeface="宋体" charset="0"/>
                <a:cs typeface="宋体" charset="0"/>
              </a:rPr>
              <a:t>on the right view at the right time</a:t>
            </a:r>
            <a:endParaRPr lang="en-US" altLang="zh-CN" b="1" dirty="0"/>
          </a:p>
          <a:p>
            <a:endParaRPr lang="en-US" altLang="zh-CN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6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Coordination: brushing and linking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Big idea</a:t>
            </a:r>
            <a:r>
              <a:rPr lang="en-US" dirty="0" smtClean="0"/>
              <a:t>: actions in the real world have ripple effects; actions on a visualization should too</a:t>
            </a:r>
          </a:p>
          <a:p>
            <a:endParaRPr lang="en-US" b="1" dirty="0"/>
          </a:p>
          <a:p>
            <a:r>
              <a:rPr lang="en-US" b="1" dirty="0" smtClean="0"/>
              <a:t>Brushing: </a:t>
            </a:r>
            <a:r>
              <a:rPr lang="en-US" dirty="0" smtClean="0"/>
              <a:t>the visualization responds (usually through highlighting) as a person “brushes past” data points</a:t>
            </a:r>
          </a:p>
          <a:p>
            <a:endParaRPr lang="en-US" dirty="0"/>
          </a:p>
          <a:p>
            <a:r>
              <a:rPr lang="en-US" b="1" dirty="0" smtClean="0"/>
              <a:t>Linking</a:t>
            </a:r>
            <a:r>
              <a:rPr lang="en-US" dirty="0" smtClean="0"/>
              <a:t>: the visualization connects related data points across multiple views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016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lnDef>
      <a:spPr>
        <a:ln w="76200" cap="rnd" cmpd="sng">
          <a:solidFill>
            <a:srgbClr val="292934"/>
          </a:solidFill>
          <a:headEnd type="none"/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7749</TotalTime>
  <Words>427</Words>
  <Application>Microsoft Macintosh PowerPoint</Application>
  <PresentationFormat>On-screen Show (4:3)</PresentationFormat>
  <Paragraphs>69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Clarity</vt:lpstr>
      <vt:lpstr>Lab 05: Coordinated Multiple Views</vt:lpstr>
      <vt:lpstr>Announcements</vt:lpstr>
      <vt:lpstr>Outline</vt:lpstr>
      <vt:lpstr>Multiple views</vt:lpstr>
      <vt:lpstr>When to use multiple views?</vt:lpstr>
      <vt:lpstr>Need to think about: resource optimization</vt:lpstr>
      <vt:lpstr>Need to think about: resource optimization</vt:lpstr>
      <vt:lpstr>Guidelines for multiple views</vt:lpstr>
      <vt:lpstr>Coordination: brushing and linking</vt:lpstr>
      <vt:lpstr>Coordination: brushing and linking</vt:lpstr>
      <vt:lpstr>Coordinated multiple views</vt:lpstr>
      <vt:lpstr>Discussion</vt:lpstr>
      <vt:lpstr>Walkthrough: working with actions</vt:lpstr>
      <vt:lpstr>Lab 5: coordinated multiple views</vt:lpstr>
      <vt:lpstr>Up next</vt:lpstr>
    </vt:vector>
  </TitlesOfParts>
  <Company>UNC Charlotte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rchang</dc:creator>
  <cp:lastModifiedBy>R. Jordan Crouser</cp:lastModifiedBy>
  <cp:revision>196</cp:revision>
  <dcterms:created xsi:type="dcterms:W3CDTF">2010-09-06T14:11:22Z</dcterms:created>
  <dcterms:modified xsi:type="dcterms:W3CDTF">2016-03-02T17:02:16Z</dcterms:modified>
</cp:coreProperties>
</file>