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1" r:id="rId2"/>
    <p:sldId id="383" r:id="rId3"/>
    <p:sldId id="434" r:id="rId4"/>
    <p:sldId id="420" r:id="rId5"/>
    <p:sldId id="421" r:id="rId6"/>
    <p:sldId id="422" r:id="rId7"/>
    <p:sldId id="430" r:id="rId8"/>
    <p:sldId id="436" r:id="rId9"/>
    <p:sldId id="435" r:id="rId10"/>
    <p:sldId id="437" r:id="rId11"/>
    <p:sldId id="433" r:id="rId12"/>
    <p:sldId id="438" r:id="rId13"/>
    <p:sldId id="439" r:id="rId14"/>
    <p:sldId id="440" r:id="rId15"/>
    <p:sldId id="441" r:id="rId16"/>
    <p:sldId id="442" r:id="rId17"/>
    <p:sldId id="416" r:id="rId18"/>
    <p:sldId id="3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0FF"/>
    <a:srgbClr val="99C7D5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8" autoAdjust="0"/>
    <p:restoredTop sz="90333" autoAdjust="0"/>
  </p:normalViewPr>
  <p:slideViewPr>
    <p:cSldViewPr>
      <p:cViewPr>
        <p:scale>
          <a:sx n="108" d="100"/>
          <a:sy n="108" d="100"/>
        </p:scale>
        <p:origin x="-119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1F3F-85FD-4D6D-9902-DE21320E0477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D726F-AA01-4A9D-81D1-A09838CFA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D726F-AA01-4A9D-81D1-A09838CFA8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4E1C1F-C217-4AD6-AF7C-55411A2E8A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85000"/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.smith.edu/~jcrouser/SDS136/labs/lab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Lab </a:t>
            </a:r>
            <a:r>
              <a:rPr lang="en-US" sz="2400" dirty="0" smtClean="0"/>
              <a:t>04: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Visualizing Multiple Variables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February </a:t>
            </a:r>
            <a:r>
              <a:rPr lang="en-US" dirty="0" smtClean="0"/>
              <a:t>24</a:t>
            </a:r>
            <a:r>
              <a:rPr lang="en-US" sz="2400" dirty="0" smtClean="0"/>
              <a:t>, </a:t>
            </a:r>
            <a:r>
              <a:rPr lang="en-US" sz="2400" dirty="0" smtClean="0"/>
              <a:t>2015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SDS 136</a:t>
            </a:r>
          </a:p>
          <a:p>
            <a:r>
              <a:rPr lang="en-US" sz="2400" dirty="0" smtClean="0"/>
              <a:t>Communicating with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86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2286000" y="5257800"/>
            <a:ext cx="1066800" cy="990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276600" y="3276600"/>
            <a:ext cx="1066800" cy="990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276600" y="4267200"/>
            <a:ext cx="1066800" cy="990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86000" y="2209800"/>
            <a:ext cx="4191000" cy="4038600"/>
            <a:chOff x="2286000" y="2209800"/>
            <a:chExt cx="4191000" cy="4038600"/>
          </a:xfrm>
        </p:grpSpPr>
        <p:sp>
          <p:nvSpPr>
            <p:cNvPr id="26" name="Rounded Rectangle 25"/>
            <p:cNvSpPr/>
            <p:nvPr/>
          </p:nvSpPr>
          <p:spPr>
            <a:xfrm>
              <a:off x="2286000" y="2209800"/>
              <a:ext cx="1066800" cy="990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67200" y="5257800"/>
              <a:ext cx="1066800" cy="990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10200" y="5257800"/>
              <a:ext cx="1066800" cy="990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00" y="3200400"/>
            <a:ext cx="3048000" cy="2057400"/>
            <a:chOff x="2286000" y="3200400"/>
            <a:chExt cx="3048000" cy="2057400"/>
          </a:xfrm>
        </p:grpSpPr>
        <p:sp>
          <p:nvSpPr>
            <p:cNvPr id="22" name="Rounded Rectangle 21"/>
            <p:cNvSpPr/>
            <p:nvPr/>
          </p:nvSpPr>
          <p:spPr>
            <a:xfrm>
              <a:off x="2286000" y="3200400"/>
              <a:ext cx="1066800" cy="990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286000" y="4267200"/>
              <a:ext cx="1066800" cy="990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67200" y="4267200"/>
              <a:ext cx="1066800" cy="990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276600" y="5257800"/>
            <a:ext cx="1066800" cy="990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 matrix (SPLOM)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43" y="1066800"/>
            <a:ext cx="5546713" cy="5598857"/>
          </a:xfrm>
        </p:spPr>
      </p:pic>
    </p:spTree>
    <p:extLst>
      <p:ext uri="{BB962C8B-B14F-4D97-AF65-F5344CB8AC3E}">
        <p14:creationId xmlns:p14="http://schemas.microsoft.com/office/powerpoint/2010/main" val="99900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</a:t>
            </a:r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good about </a:t>
            </a:r>
            <a:r>
              <a:rPr lang="en-US" dirty="0" smtClean="0"/>
              <a:t>SPLOMs?</a:t>
            </a:r>
            <a:endParaRPr lang="en-US" dirty="0" smtClean="0"/>
          </a:p>
          <a:p>
            <a:r>
              <a:rPr lang="en-US" dirty="0" smtClean="0"/>
              <a:t>What’s not so good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other visualizations have we seen that show correlation (i.e. “changing together”)?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19" y="4800600"/>
            <a:ext cx="5021581" cy="20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6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line charts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14600"/>
            <a:ext cx="5715000" cy="2794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dirty="0" smtClean="0"/>
              <a:t>Definition</a:t>
            </a:r>
            <a:r>
              <a:rPr lang="en-US" dirty="0" smtClean="0"/>
              <a:t>: a visualization that uses lines to </a:t>
            </a:r>
            <a:r>
              <a:rPr lang="en-US" dirty="0" smtClean="0"/>
              <a:t>show relative </a:t>
            </a:r>
            <a:r>
              <a:rPr lang="en-US" dirty="0" smtClean="0"/>
              <a:t>changes </a:t>
            </a:r>
            <a:r>
              <a:rPr lang="en-US" dirty="0" smtClean="0"/>
              <a:t>in two </a:t>
            </a:r>
            <a:r>
              <a:rPr lang="en-US" dirty="0" smtClean="0"/>
              <a:t>continuous </a:t>
            </a:r>
            <a:r>
              <a:rPr lang="en-US" dirty="0" smtClean="0"/>
              <a:t>variables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2743200"/>
            <a:ext cx="1828800" cy="2133600"/>
            <a:chOff x="304800" y="2743200"/>
            <a:chExt cx="1828800" cy="2133600"/>
          </a:xfrm>
        </p:grpSpPr>
        <p:sp>
          <p:nvSpPr>
            <p:cNvPr id="15" name="Left Bracket 14"/>
            <p:cNvSpPr/>
            <p:nvPr/>
          </p:nvSpPr>
          <p:spPr>
            <a:xfrm>
              <a:off x="1828800" y="2743200"/>
              <a:ext cx="304800" cy="2133600"/>
            </a:xfrm>
            <a:prstGeom prst="leftBracket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" y="3657600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Vertical axis shows the </a:t>
              </a:r>
              <a:r>
                <a:rPr lang="en-US" b="1" dirty="0" smtClean="0"/>
                <a:t>dependent</a:t>
              </a:r>
              <a:r>
                <a:rPr lang="en-US" i="1" dirty="0" smtClean="0"/>
                <a:t> </a:t>
              </a:r>
              <a:r>
                <a:rPr lang="en-US" dirty="0" smtClean="0"/>
                <a:t>variable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38400" y="5181600"/>
            <a:ext cx="4648202" cy="1540674"/>
            <a:chOff x="2286000" y="5791201"/>
            <a:chExt cx="4648202" cy="1540674"/>
          </a:xfrm>
        </p:grpSpPr>
        <p:sp>
          <p:nvSpPr>
            <p:cNvPr id="18" name="Left Bracket 17"/>
            <p:cNvSpPr/>
            <p:nvPr/>
          </p:nvSpPr>
          <p:spPr>
            <a:xfrm rot="16200000">
              <a:off x="4495801" y="3581400"/>
              <a:ext cx="228600" cy="4648202"/>
            </a:xfrm>
            <a:prstGeom prst="leftBracket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05200" y="6131546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Horizontal axis shows the </a:t>
              </a:r>
              <a:r>
                <a:rPr lang="en-US" b="1" dirty="0" smtClean="0"/>
                <a:t>independent</a:t>
              </a:r>
              <a:r>
                <a:rPr lang="en-US" dirty="0" smtClean="0"/>
                <a:t> variable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140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5400000">
            <a:off x="4648200" y="3429000"/>
            <a:ext cx="381000" cy="5867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1828800"/>
            <a:ext cx="990600" cy="4191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Variations: multiple independent lines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009" r="-14009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2540075" y="911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creen Shot 2016-02-03 at 11.06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142754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idea: line chart matrix?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43" y="1066800"/>
            <a:ext cx="5546713" cy="55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3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138" r="91609" b="60121"/>
          <a:stretch/>
        </p:blipFill>
        <p:spPr>
          <a:xfrm>
            <a:off x="1798643" y="2250335"/>
            <a:ext cx="465355" cy="104923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373" r="91360" b="43106"/>
          <a:stretch/>
        </p:blipFill>
        <p:spPr>
          <a:xfrm>
            <a:off x="1798643" y="3327183"/>
            <a:ext cx="479160" cy="924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r>
              <a:rPr lang="en-US" dirty="0" smtClean="0"/>
              <a:t>Weirder idea</a:t>
            </a:r>
            <a:endParaRPr lang="en-US" dirty="0"/>
          </a:p>
        </p:txBody>
      </p:sp>
      <p:pic>
        <p:nvPicPr>
          <p:cNvPr id="19" name="Picture 18" descr="paracoord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6113" r="8878" b="11079"/>
          <a:stretch/>
        </p:blipFill>
        <p:spPr>
          <a:xfrm>
            <a:off x="1981200" y="2167501"/>
            <a:ext cx="4991817" cy="2524041"/>
          </a:xfrm>
          <a:prstGeom prst="rect">
            <a:avLst/>
          </a:prstGeom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047" r="91722" b="78862"/>
          <a:stretch/>
        </p:blipFill>
        <p:spPr>
          <a:xfrm>
            <a:off x="1798643" y="1293408"/>
            <a:ext cx="459062" cy="95692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93635" r="20" b="201"/>
          <a:stretch/>
        </p:blipFill>
        <p:spPr>
          <a:xfrm>
            <a:off x="2263999" y="6309222"/>
            <a:ext cx="5080192" cy="34514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6893" r="91360" b="24613"/>
          <a:stretch/>
        </p:blipFill>
        <p:spPr>
          <a:xfrm>
            <a:off x="1798643" y="4252167"/>
            <a:ext cx="479160" cy="103543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76374" r="91360" b="6859"/>
          <a:stretch/>
        </p:blipFill>
        <p:spPr>
          <a:xfrm>
            <a:off x="1798643" y="5342820"/>
            <a:ext cx="479160" cy="93879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011680" y="2286000"/>
            <a:ext cx="4922520" cy="2438400"/>
            <a:chOff x="2011680" y="2286000"/>
            <a:chExt cx="4922520" cy="2438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934200" y="2286000"/>
              <a:ext cx="0" cy="2438400"/>
            </a:xfrm>
            <a:prstGeom prst="line">
              <a:avLst/>
            </a:prstGeom>
            <a:ln w="38100" cap="rnd" cmpd="sng">
              <a:solidFill>
                <a:srgbClr val="292934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11680" y="2286000"/>
              <a:ext cx="0" cy="2438400"/>
            </a:xfrm>
            <a:prstGeom prst="line">
              <a:avLst/>
            </a:prstGeom>
            <a:ln w="38100" cap="rnd" cmpd="sng">
              <a:solidFill>
                <a:srgbClr val="292934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276600" y="2286000"/>
              <a:ext cx="0" cy="2438400"/>
            </a:xfrm>
            <a:prstGeom prst="line">
              <a:avLst/>
            </a:prstGeom>
            <a:ln w="38100" cap="rnd" cmpd="sng">
              <a:solidFill>
                <a:srgbClr val="292934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95800" y="2286000"/>
              <a:ext cx="0" cy="2438400"/>
            </a:xfrm>
            <a:prstGeom prst="line">
              <a:avLst/>
            </a:prstGeom>
            <a:ln w="38100" cap="rnd" cmpd="sng">
              <a:solidFill>
                <a:srgbClr val="292934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15000" y="2286000"/>
              <a:ext cx="0" cy="2438400"/>
            </a:xfrm>
            <a:prstGeom prst="line">
              <a:avLst/>
            </a:prstGeom>
            <a:ln w="38100" cap="rnd" cmpd="sng">
              <a:solidFill>
                <a:srgbClr val="292934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828800" y="1905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 	      A 	          W 	 D 	     M</a:t>
            </a:r>
            <a:endParaRPr lang="en-US" b="1" dirty="0"/>
          </a:p>
        </p:txBody>
      </p:sp>
      <p:pic>
        <p:nvPicPr>
          <p:cNvPr id="21" name="Picture 20" descr="parallel lines highligh.jp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7191" r="9175" b="10356"/>
          <a:stretch/>
        </p:blipFill>
        <p:spPr>
          <a:xfrm>
            <a:off x="2002536" y="2209799"/>
            <a:ext cx="4953000" cy="251701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79644" y="5024735"/>
            <a:ext cx="4049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“parallel coordinates plot”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960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17E-6 -2.38778E-6 L 0.12802 0.150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2" y="75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96E-6 3.70199E-8 L 0.41063 -0.151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2" y="-756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96E-6 -1.54558E-6 L 0.5357 -0.302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5" y="-151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5143E-6 2.70245E-6 L -0.00209 0.296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4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parallel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29718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</a:t>
            </a:r>
            <a:r>
              <a:rPr lang="en-US" sz="2400" b="1" dirty="0" smtClean="0"/>
              <a:t>patterns</a:t>
            </a:r>
            <a:r>
              <a:rPr lang="en-US" sz="2400" dirty="0" smtClean="0"/>
              <a:t> do you see?</a:t>
            </a:r>
          </a:p>
          <a:p>
            <a:r>
              <a:rPr lang="en-US" sz="2400" dirty="0" smtClean="0"/>
              <a:t>Is anything </a:t>
            </a:r>
            <a:r>
              <a:rPr lang="en-US" sz="2400" b="1" dirty="0" smtClean="0"/>
              <a:t>pre-attentive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Any potential </a:t>
            </a:r>
            <a:r>
              <a:rPr lang="en-US" sz="2400" b="1" dirty="0" smtClean="0"/>
              <a:t>problems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9" name="Picture 18" descr="paracoord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6113" r="8878" b="11079"/>
          <a:stretch/>
        </p:blipFill>
        <p:spPr>
          <a:xfrm>
            <a:off x="3810000" y="1862701"/>
            <a:ext cx="4991817" cy="2524041"/>
          </a:xfrm>
          <a:prstGeom prst="rect">
            <a:avLst/>
          </a:prstGeom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3840480" y="1981200"/>
            <a:ext cx="4922520" cy="2438400"/>
            <a:chOff x="2011680" y="2286000"/>
            <a:chExt cx="4922520" cy="2438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934200" y="2286000"/>
              <a:ext cx="0" cy="2438400"/>
            </a:xfrm>
            <a:prstGeom prst="line">
              <a:avLst/>
            </a:prstGeom>
            <a:ln w="38100" cap="rnd" cmpd="sng">
              <a:solidFill>
                <a:srgbClr val="292934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11680" y="2286000"/>
              <a:ext cx="0" cy="2438400"/>
            </a:xfrm>
            <a:prstGeom prst="line">
              <a:avLst/>
            </a:prstGeom>
            <a:ln w="38100" cap="rnd" cmpd="sng">
              <a:solidFill>
                <a:srgbClr val="292934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276600" y="2286000"/>
              <a:ext cx="0" cy="2438400"/>
            </a:xfrm>
            <a:prstGeom prst="line">
              <a:avLst/>
            </a:prstGeom>
            <a:ln w="38100" cap="rnd" cmpd="sng">
              <a:solidFill>
                <a:srgbClr val="292934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95800" y="2286000"/>
              <a:ext cx="0" cy="2438400"/>
            </a:xfrm>
            <a:prstGeom prst="line">
              <a:avLst/>
            </a:prstGeom>
            <a:ln w="38100" cap="rnd" cmpd="sng">
              <a:solidFill>
                <a:srgbClr val="292934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15000" y="2286000"/>
              <a:ext cx="0" cy="2438400"/>
            </a:xfrm>
            <a:prstGeom prst="line">
              <a:avLst/>
            </a:prstGeom>
            <a:ln w="38100" cap="rnd" cmpd="sng">
              <a:solidFill>
                <a:srgbClr val="292934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657600" y="1600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 	      A 	          W 	 D 	     M</a:t>
            </a:r>
            <a:endParaRPr lang="en-US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819" y="4800600"/>
            <a:ext cx="5021581" cy="20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6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/>
              <a:t>4: SPLOMs and Parallel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for today’s lab are available at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www.science.smith.edu/~jcrouser/SDS136/labs/lab4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You’ll find several do-it-yourself pieces scattered throughout the lab, along with some questions</a:t>
            </a:r>
          </a:p>
          <a:p>
            <a:endParaRPr lang="en-US" dirty="0"/>
          </a:p>
          <a:p>
            <a:r>
              <a:rPr lang="en-US" dirty="0" smtClean="0"/>
              <a:t>It’s okay if you get stuck! Just ask for help </a:t>
            </a:r>
            <a:r>
              <a:rPr lang="en-US" dirty="0" smtClean="0">
                <a:sym typeface="Wingdings"/>
              </a:rPr>
              <a:t></a:t>
            </a:r>
          </a:p>
          <a:p>
            <a:endParaRPr lang="en-US" dirty="0" smtClean="0"/>
          </a:p>
          <a:p>
            <a:r>
              <a:rPr lang="en-US" dirty="0" smtClean="0"/>
              <a:t>To get credit for this lab, post responses to Piazza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0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A3 </a:t>
            </a:r>
            <a:r>
              <a:rPr lang="en-US" dirty="0"/>
              <a:t>due </a:t>
            </a:r>
            <a:r>
              <a:rPr lang="en-US" b="1" dirty="0" smtClean="0"/>
              <a:t>Monday by </a:t>
            </a:r>
            <a:r>
              <a:rPr lang="en-US" b="1" dirty="0"/>
              <a:t>11:</a:t>
            </a:r>
            <a:r>
              <a:rPr lang="en-US" b="1" dirty="0" smtClean="0"/>
              <a:t>59pm</a:t>
            </a:r>
            <a:endParaRPr lang="en-US" dirty="0"/>
          </a:p>
          <a:p>
            <a:r>
              <a:rPr lang="en-US" dirty="0" smtClean="0"/>
              <a:t>Next week: </a:t>
            </a:r>
            <a:r>
              <a:rPr lang="en-US" b="1" dirty="0" smtClean="0"/>
              <a:t>interactive visualization</a:t>
            </a:r>
            <a:endParaRPr lang="en-US" b="1" dirty="0"/>
          </a:p>
          <a:p>
            <a:pPr lvl="1">
              <a:buFont typeface="Lucida Grande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5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 visualizing correlation</a:t>
            </a:r>
            <a:endParaRPr lang="en-US" dirty="0" smtClean="0"/>
          </a:p>
          <a:p>
            <a:r>
              <a:rPr lang="en-US" dirty="0" smtClean="0"/>
              <a:t>What about multidimensional data?</a:t>
            </a:r>
            <a:endParaRPr lang="en-US" dirty="0" smtClean="0"/>
          </a:p>
          <a:p>
            <a:r>
              <a:rPr lang="en-US" dirty="0" smtClean="0"/>
              <a:t>Scatterplot matrix (SPLOM)</a:t>
            </a:r>
            <a:endParaRPr lang="en-US" dirty="0"/>
          </a:p>
          <a:p>
            <a:r>
              <a:rPr lang="en-US" dirty="0" smtClean="0"/>
              <a:t>Parallel coordinates</a:t>
            </a:r>
            <a:endParaRPr lang="en-US" dirty="0" smtClean="0"/>
          </a:p>
          <a:p>
            <a:r>
              <a:rPr lang="en-US" dirty="0" smtClean="0"/>
              <a:t>Lab 3: </a:t>
            </a:r>
            <a:r>
              <a:rPr lang="en-US" dirty="0" smtClean="0"/>
              <a:t>SPLOMs and parallel coordinates in Tableau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3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scatterplot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show the correlation between two quantitative (numerical) variables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33517"/>
            <a:ext cx="4727800" cy="43958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86400" y="2618757"/>
            <a:ext cx="1473679" cy="1107941"/>
            <a:chOff x="5486400" y="2477869"/>
            <a:chExt cx="1905000" cy="137173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324600" y="2477869"/>
              <a:ext cx="0" cy="798731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86400" y="2935069"/>
              <a:ext cx="1905000" cy="9145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929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Maximum value(s) in each dimension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14400" y="4821115"/>
            <a:ext cx="3301042" cy="1046285"/>
            <a:chOff x="304800" y="4419600"/>
            <a:chExt cx="4267200" cy="1295400"/>
          </a:xfrm>
        </p:grpSpPr>
        <p:grpSp>
          <p:nvGrpSpPr>
            <p:cNvPr id="8" name="Group 7"/>
            <p:cNvGrpSpPr/>
            <p:nvPr/>
          </p:nvGrpSpPr>
          <p:grpSpPr>
            <a:xfrm>
              <a:off x="304800" y="4419600"/>
              <a:ext cx="2362200" cy="1143135"/>
              <a:chOff x="5029200" y="2706469"/>
              <a:chExt cx="2362200" cy="1143135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6781800" y="2706469"/>
                <a:ext cx="609600" cy="609600"/>
              </a:xfrm>
              <a:prstGeom prst="straightConnector1">
                <a:avLst/>
              </a:prstGeom>
              <a:ln w="76200" cmpd="sng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029200" y="2935068"/>
                <a:ext cx="1905000" cy="9145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29293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Minimum value(s) in each dimension</a:t>
                </a:r>
                <a:endParaRPr lang="en-US" sz="1400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2209800" y="5181600"/>
              <a:ext cx="2362200" cy="5334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819400" y="3754315"/>
            <a:ext cx="3359989" cy="1046285"/>
            <a:chOff x="2819400" y="3200400"/>
            <a:chExt cx="4343400" cy="129540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819400" y="3200400"/>
              <a:ext cx="4343400" cy="1295400"/>
            </a:xfrm>
            <a:prstGeom prst="line">
              <a:avLst/>
            </a:prstGeom>
            <a:ln w="38100" cap="rnd" cmpd="sng">
              <a:solidFill>
                <a:srgbClr val="292934"/>
              </a:solidFill>
              <a:prstDash val="sys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0601797">
              <a:off x="4800602" y="3649761"/>
              <a:ext cx="1596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General </a:t>
              </a:r>
              <a:r>
                <a:rPr lang="en-US" dirty="0" smtClean="0"/>
                <a:t>trend</a:t>
              </a:r>
              <a:endParaRPr lang="en-US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19601" y="2514600"/>
            <a:ext cx="3200400" cy="3352799"/>
            <a:chOff x="4778298" y="1676400"/>
            <a:chExt cx="4137102" cy="4151085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4778298" y="4495800"/>
              <a:ext cx="3070303" cy="1331685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7010400" y="1676400"/>
              <a:ext cx="1905000" cy="2971936"/>
              <a:chOff x="5486400" y="877669"/>
              <a:chExt cx="1905000" cy="2971936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5562600" y="877669"/>
                <a:ext cx="762000" cy="2398932"/>
              </a:xfrm>
              <a:prstGeom prst="straightConnector1">
                <a:avLst/>
              </a:prstGeom>
              <a:ln w="76200" cmpd="sng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486400" y="2935069"/>
                <a:ext cx="1905000" cy="9145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29293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Outliers (points that are “far from the pack”)</a:t>
                </a:r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402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r>
              <a:rPr lang="en-US" dirty="0" smtClean="0"/>
              <a:t>: positive </a:t>
            </a:r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800856"/>
          </a:xfrm>
        </p:spPr>
        <p:txBody>
          <a:bodyPr/>
          <a:lstStyle/>
          <a:p>
            <a:r>
              <a:rPr lang="en-US" dirty="0" smtClean="0"/>
              <a:t>Two variables moving in the </a:t>
            </a:r>
            <a:r>
              <a:rPr lang="en-US" b="1" dirty="0" smtClean="0"/>
              <a:t>same </a:t>
            </a:r>
            <a:r>
              <a:rPr lang="en-US" dirty="0" smtClean="0"/>
              <a:t>direction</a:t>
            </a:r>
          </a:p>
          <a:p>
            <a:r>
              <a:rPr lang="en-US" dirty="0" smtClean="0"/>
              <a:t>Trend line points up and to the right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" y="2057400"/>
            <a:ext cx="4457738" cy="41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r>
              <a:rPr lang="en-US" dirty="0" smtClean="0"/>
              <a:t>: negative </a:t>
            </a:r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648456"/>
          </a:xfrm>
        </p:spPr>
        <p:txBody>
          <a:bodyPr/>
          <a:lstStyle/>
          <a:p>
            <a:r>
              <a:rPr lang="en-US" dirty="0" smtClean="0"/>
              <a:t>Two variables moving in </a:t>
            </a:r>
            <a:r>
              <a:rPr lang="en-US" b="1" dirty="0" smtClean="0"/>
              <a:t>opposite</a:t>
            </a:r>
            <a:r>
              <a:rPr lang="en-US" dirty="0" smtClean="0"/>
              <a:t> directions</a:t>
            </a:r>
          </a:p>
          <a:p>
            <a:r>
              <a:rPr lang="en-US" dirty="0" smtClean="0"/>
              <a:t>Trend line points down and to the right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02-10 at 11.34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1"/>
          <a:stretch/>
        </p:blipFill>
        <p:spPr>
          <a:xfrm>
            <a:off x="4648200" y="2057401"/>
            <a:ext cx="4344450" cy="41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r>
              <a:rPr lang="en-US" dirty="0" smtClean="0"/>
              <a:t>: no </a:t>
            </a:r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4029456"/>
          </a:xfrm>
        </p:spPr>
        <p:txBody>
          <a:bodyPr/>
          <a:lstStyle/>
          <a:p>
            <a:r>
              <a:rPr lang="en-US" dirty="0" smtClean="0"/>
              <a:t>Two variables are </a:t>
            </a:r>
            <a:r>
              <a:rPr lang="en-US" b="1" dirty="0" smtClean="0"/>
              <a:t>independent</a:t>
            </a:r>
            <a:r>
              <a:rPr lang="en-US" dirty="0" smtClean="0"/>
              <a:t> of one another</a:t>
            </a:r>
          </a:p>
          <a:p>
            <a:r>
              <a:rPr lang="en-US" dirty="0" smtClean="0"/>
              <a:t>No discernable </a:t>
            </a:r>
            <a:r>
              <a:rPr lang="en-US" b="1" dirty="0" smtClean="0"/>
              <a:t>pattern </a:t>
            </a:r>
          </a:p>
          <a:p>
            <a:r>
              <a:rPr lang="en-US" dirty="0" smtClean="0"/>
              <a:t>Trend line is flat</a:t>
            </a:r>
            <a:endParaRPr lang="en-US" dirty="0"/>
          </a:p>
        </p:txBody>
      </p:sp>
      <p:pic>
        <p:nvPicPr>
          <p:cNvPr id="8" name="Picture 7" descr="Screen Shot 2016-02-10 at 11.43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72056"/>
            <a:ext cx="4390225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8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Scatterplots show us the relationship between just </a:t>
            </a:r>
            <a:r>
              <a:rPr lang="en-US" b="1" dirty="0" smtClean="0"/>
              <a:t>two variables</a:t>
            </a:r>
            <a:r>
              <a:rPr lang="en-US" dirty="0" smtClean="0"/>
              <a:t> at a time</a:t>
            </a:r>
            <a:endParaRPr lang="en-US" dirty="0"/>
          </a:p>
          <a:p>
            <a:r>
              <a:rPr lang="en-US" b="1" dirty="0" smtClean="0"/>
              <a:t>Question: </a:t>
            </a:r>
            <a:r>
              <a:rPr lang="en-US" dirty="0" smtClean="0"/>
              <a:t>h</a:t>
            </a:r>
            <a:r>
              <a:rPr lang="en-US" dirty="0" smtClean="0"/>
              <a:t>ow could we use this same idea to get a sense for an </a:t>
            </a:r>
            <a:r>
              <a:rPr lang="en-US" b="1" dirty="0" smtClean="0"/>
              <a:t>entire dataset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Answer:</a:t>
            </a:r>
            <a:r>
              <a:rPr lang="en-US" dirty="0" smtClean="0"/>
              <a:t> multiple scatterplots!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19" y="4800600"/>
            <a:ext cx="5021581" cy="20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6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latin typeface="Courier"/>
                <a:cs typeface="Courier"/>
              </a:rPr>
              <a:t>Auto</a:t>
            </a:r>
            <a:r>
              <a:rPr lang="en-US" dirty="0" smtClean="0"/>
              <a:t> data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28600" y="3657600"/>
            <a:ext cx="3238500" cy="2976265"/>
            <a:chOff x="0" y="2057400"/>
            <a:chExt cx="3238500" cy="29762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057400"/>
              <a:ext cx="3238500" cy="2590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9600" y="4572000"/>
              <a:ext cx="2031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urier"/>
                  <a:cs typeface="Courier"/>
                </a:rPr>
                <a:t>horsepower</a:t>
              </a:r>
              <a:endParaRPr lang="en-US" sz="2400" dirty="0">
                <a:latin typeface="Courier"/>
                <a:cs typeface="Courier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19809" y="1371600"/>
            <a:ext cx="3048000" cy="2730254"/>
            <a:chOff x="3219809" y="2303411"/>
            <a:chExt cx="3048000" cy="27302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7982" t="8811" r="14624" b="8755"/>
            <a:stretch/>
          </p:blipFill>
          <p:spPr>
            <a:xfrm>
              <a:off x="3219809" y="2303411"/>
              <a:ext cx="3048000" cy="20984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543300" y="4572000"/>
              <a:ext cx="2401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urier"/>
                  <a:cs typeface="Courier"/>
                </a:rPr>
                <a:t>acceleration</a:t>
              </a:r>
              <a:endParaRPr lang="en-US" sz="2400" dirty="0">
                <a:latin typeface="Courier"/>
                <a:cs typeface="Courier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77000" y="3429000"/>
            <a:ext cx="2201302" cy="3276600"/>
            <a:chOff x="6458133" y="1905000"/>
            <a:chExt cx="2201302" cy="3276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86" r="15632"/>
            <a:stretch/>
          </p:blipFill>
          <p:spPr>
            <a:xfrm>
              <a:off x="6458133" y="1905000"/>
              <a:ext cx="2201302" cy="3276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010400" y="4572000"/>
              <a:ext cx="1292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urier"/>
                  <a:cs typeface="Courier"/>
                </a:rPr>
                <a:t>weight</a:t>
              </a:r>
              <a:endParaRPr lang="en-US" sz="2400" dirty="0">
                <a:latin typeface="Courier"/>
                <a:cs typeface="Courier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19400" y="4343400"/>
            <a:ext cx="3657600" cy="1752600"/>
            <a:chOff x="2819400" y="4343400"/>
            <a:chExt cx="3657600" cy="1752600"/>
          </a:xfrm>
        </p:grpSpPr>
        <p:cxnSp>
          <p:nvCxnSpPr>
            <p:cNvPr id="33" name="Elbow Connector 32"/>
            <p:cNvCxnSpPr/>
            <p:nvPr/>
          </p:nvCxnSpPr>
          <p:spPr>
            <a:xfrm>
              <a:off x="2819400" y="5105400"/>
              <a:ext cx="3657600" cy="882"/>
            </a:xfrm>
            <a:prstGeom prst="bentConnector3">
              <a:avLst>
                <a:gd name="adj1" fmla="val 50000"/>
              </a:avLst>
            </a:prstGeom>
            <a:ln w="76200" cap="rnd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733800" y="4343400"/>
              <a:ext cx="1905000" cy="17526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Sheet 3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04" r="59753"/>
            <a:stretch/>
          </p:blipFill>
          <p:spPr>
            <a:xfrm>
              <a:off x="3886201" y="4419600"/>
              <a:ext cx="1610921" cy="152704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400800" y="1447800"/>
            <a:ext cx="2438400" cy="2362200"/>
            <a:chOff x="6400800" y="1447800"/>
            <a:chExt cx="2438400" cy="2362200"/>
          </a:xfrm>
        </p:grpSpPr>
        <p:cxnSp>
          <p:nvCxnSpPr>
            <p:cNvPr id="32" name="Elbow Connector 31"/>
            <p:cNvCxnSpPr/>
            <p:nvPr/>
          </p:nvCxnSpPr>
          <p:spPr>
            <a:xfrm flipH="1" flipV="1">
              <a:off x="6400800" y="2057400"/>
              <a:ext cx="1828800" cy="1752600"/>
            </a:xfrm>
            <a:prstGeom prst="bentConnector3">
              <a:avLst>
                <a:gd name="adj1" fmla="val 179"/>
              </a:avLst>
            </a:prstGeom>
            <a:ln w="76200" cap="rnd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934200" y="1447800"/>
              <a:ext cx="1905000" cy="17526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7086601" y="1600200"/>
              <a:ext cx="1615333" cy="1527048"/>
              <a:chOff x="-201168" y="1466852"/>
              <a:chExt cx="2195698" cy="2075694"/>
            </a:xfrm>
          </p:grpSpPr>
          <p:pic>
            <p:nvPicPr>
              <p:cNvPr id="16" name="Picture 15" descr="Sheet 3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71" t="62468" r="30254" b="249"/>
              <a:stretch/>
            </p:blipFill>
            <p:spPr>
              <a:xfrm>
                <a:off x="304800" y="1476224"/>
                <a:ext cx="1689730" cy="2066322"/>
              </a:xfrm>
              <a:prstGeom prst="rect">
                <a:avLst/>
              </a:prstGeom>
            </p:spPr>
          </p:pic>
          <p:pic>
            <p:nvPicPr>
              <p:cNvPr id="17" name="Picture 16" descr="Sheet 3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" t="62298" r="90103" b="7683"/>
              <a:stretch/>
            </p:blipFill>
            <p:spPr>
              <a:xfrm>
                <a:off x="-201168" y="1466852"/>
                <a:ext cx="552195" cy="1663681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381000" y="1447800"/>
            <a:ext cx="2590800" cy="2362200"/>
            <a:chOff x="381000" y="1447800"/>
            <a:chExt cx="2590800" cy="2362200"/>
          </a:xfrm>
        </p:grpSpPr>
        <p:cxnSp>
          <p:nvCxnSpPr>
            <p:cNvPr id="23" name="Elbow Connector 22"/>
            <p:cNvCxnSpPr/>
            <p:nvPr/>
          </p:nvCxnSpPr>
          <p:spPr>
            <a:xfrm flipV="1">
              <a:off x="1143000" y="2057400"/>
              <a:ext cx="1828800" cy="1752600"/>
            </a:xfrm>
            <a:prstGeom prst="bentConnector3">
              <a:avLst>
                <a:gd name="adj1" fmla="val 179"/>
              </a:avLst>
            </a:prstGeom>
            <a:ln w="76200" cap="rnd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81000" y="1447800"/>
              <a:ext cx="1905000" cy="17526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57200" y="1524001"/>
              <a:ext cx="1629011" cy="1524000"/>
              <a:chOff x="304799" y="1785236"/>
              <a:chExt cx="2218581" cy="2075565"/>
            </a:xfrm>
          </p:grpSpPr>
          <p:pic>
            <p:nvPicPr>
              <p:cNvPr id="21" name="Picture 20" descr="Sheet 3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5" t="91692" r="60586" b="-185"/>
              <a:stretch/>
            </p:blipFill>
            <p:spPr>
              <a:xfrm>
                <a:off x="774193" y="3390140"/>
                <a:ext cx="1704769" cy="470661"/>
              </a:xfrm>
              <a:prstGeom prst="rect">
                <a:avLst/>
              </a:prstGeom>
            </p:spPr>
          </p:pic>
          <p:pic>
            <p:nvPicPr>
              <p:cNvPr id="20" name="Picture 19" descr="Sheet 3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52" t="32920" r="59845" b="37290"/>
              <a:stretch/>
            </p:blipFill>
            <p:spPr>
              <a:xfrm>
                <a:off x="304799" y="1785236"/>
                <a:ext cx="2218581" cy="16510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9658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86000" y="1219200"/>
            <a:ext cx="5181600" cy="5029200"/>
            <a:chOff x="2286000" y="-457200"/>
            <a:chExt cx="5181600" cy="5029200"/>
          </a:xfrm>
        </p:grpSpPr>
        <p:sp>
          <p:nvSpPr>
            <p:cNvPr id="20" name="Rounded Rectangle 19"/>
            <p:cNvSpPr/>
            <p:nvPr/>
          </p:nvSpPr>
          <p:spPr>
            <a:xfrm>
              <a:off x="2286000" y="2895600"/>
              <a:ext cx="1752600" cy="1676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15000" y="-457200"/>
              <a:ext cx="1752600" cy="1676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38600" y="2895600"/>
            <a:ext cx="3505200" cy="3352800"/>
            <a:chOff x="2286000" y="1219200"/>
            <a:chExt cx="3505200" cy="3352800"/>
          </a:xfrm>
        </p:grpSpPr>
        <p:sp>
          <p:nvSpPr>
            <p:cNvPr id="17" name="Rounded Rectangle 16"/>
            <p:cNvSpPr/>
            <p:nvPr/>
          </p:nvSpPr>
          <p:spPr>
            <a:xfrm>
              <a:off x="2286000" y="2895600"/>
              <a:ext cx="1752600" cy="1676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38600" y="1219200"/>
              <a:ext cx="1752600" cy="1676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0" y="1219200"/>
            <a:ext cx="3505200" cy="3352800"/>
            <a:chOff x="2286000" y="1219200"/>
            <a:chExt cx="3505200" cy="3352800"/>
          </a:xfrm>
        </p:grpSpPr>
        <p:sp>
          <p:nvSpPr>
            <p:cNvPr id="13" name="Rounded Rectangle 12"/>
            <p:cNvSpPr/>
            <p:nvPr/>
          </p:nvSpPr>
          <p:spPr>
            <a:xfrm>
              <a:off x="2286000" y="2895600"/>
              <a:ext cx="1752600" cy="1676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038600" y="1219200"/>
              <a:ext cx="1752600" cy="1676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0" y="1219200"/>
            <a:ext cx="5181600" cy="5029200"/>
            <a:chOff x="2286000" y="1219200"/>
            <a:chExt cx="5181600" cy="5029200"/>
          </a:xfrm>
        </p:grpSpPr>
        <p:sp>
          <p:nvSpPr>
            <p:cNvPr id="7" name="Rounded Rectangle 6"/>
            <p:cNvSpPr/>
            <p:nvPr/>
          </p:nvSpPr>
          <p:spPr>
            <a:xfrm>
              <a:off x="5715000" y="4572000"/>
              <a:ext cx="1752600" cy="1676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38600" y="2895600"/>
              <a:ext cx="1752600" cy="1676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86000" y="1219200"/>
              <a:ext cx="1752600" cy="1676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 matrix (SPLOM)</a:t>
            </a:r>
            <a:endParaRPr lang="en-US" dirty="0"/>
          </a:p>
        </p:txBody>
      </p:sp>
      <p:pic>
        <p:nvPicPr>
          <p:cNvPr id="4" name="Content Placeholder 3" descr="Sheet 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69" t="2370" r="-35169"/>
          <a:stretch/>
        </p:blipFill>
        <p:spPr>
          <a:xfrm>
            <a:off x="-266700" y="1259143"/>
            <a:ext cx="9677400" cy="5598857"/>
          </a:xfrm>
        </p:spPr>
      </p:pic>
    </p:spTree>
    <p:extLst>
      <p:ext uri="{BB962C8B-B14F-4D97-AF65-F5344CB8AC3E}">
        <p14:creationId xmlns:p14="http://schemas.microsoft.com/office/powerpoint/2010/main" val="360477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lnDef>
      <a:spPr>
        <a:ln w="76200" cap="rnd" cmpd="sng">
          <a:solidFill>
            <a:srgbClr val="292934"/>
          </a:solidFill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7668</TotalTime>
  <Words>372</Words>
  <Application>Microsoft Macintosh PowerPoint</Application>
  <PresentationFormat>On-screen Show (4:3)</PresentationFormat>
  <Paragraphs>67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Lab 04: Visualizing Multiple Variables</vt:lpstr>
      <vt:lpstr>Outline</vt:lpstr>
      <vt:lpstr>Recap: scatterplot</vt:lpstr>
      <vt:lpstr>Recap: positive correlation</vt:lpstr>
      <vt:lpstr>Recap: negative correlation</vt:lpstr>
      <vt:lpstr>Recap: no correlation</vt:lpstr>
      <vt:lpstr>Discussion</vt:lpstr>
      <vt:lpstr>Example: Auto data</vt:lpstr>
      <vt:lpstr>Scatterplot matrix (SPLOM)</vt:lpstr>
      <vt:lpstr>Scatterplot matrix (SPLOM)</vt:lpstr>
      <vt:lpstr>Discussion: pros and cons</vt:lpstr>
      <vt:lpstr>Recap: line charts</vt:lpstr>
      <vt:lpstr>Variations: multiple independent lines</vt:lpstr>
      <vt:lpstr>First idea: line chart matrix?</vt:lpstr>
      <vt:lpstr>Weirder idea</vt:lpstr>
      <vt:lpstr>Discussion: parallel coordinates</vt:lpstr>
      <vt:lpstr>Lab 4: SPLOMs and Parallel Coordinates</vt:lpstr>
      <vt:lpstr>Up next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rchang</dc:creator>
  <cp:lastModifiedBy>R. Jordan Crouser</cp:lastModifiedBy>
  <cp:revision>184</cp:revision>
  <dcterms:created xsi:type="dcterms:W3CDTF">2010-09-06T14:11:22Z</dcterms:created>
  <dcterms:modified xsi:type="dcterms:W3CDTF">2016-02-24T17:37:44Z</dcterms:modified>
</cp:coreProperties>
</file>