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381" r:id="rId2"/>
    <p:sldId id="383" r:id="rId3"/>
    <p:sldId id="385" r:id="rId4"/>
    <p:sldId id="418" r:id="rId5"/>
    <p:sldId id="419" r:id="rId6"/>
    <p:sldId id="423" r:id="rId7"/>
    <p:sldId id="420" r:id="rId8"/>
    <p:sldId id="424" r:id="rId9"/>
    <p:sldId id="421" r:id="rId10"/>
    <p:sldId id="425" r:id="rId11"/>
    <p:sldId id="422" r:id="rId12"/>
    <p:sldId id="426" r:id="rId13"/>
    <p:sldId id="391" r:id="rId14"/>
    <p:sldId id="430" r:id="rId15"/>
    <p:sldId id="393" r:id="rId16"/>
    <p:sldId id="394" r:id="rId17"/>
    <p:sldId id="427" r:id="rId18"/>
    <p:sldId id="428" r:id="rId19"/>
    <p:sldId id="429" r:id="rId20"/>
    <p:sldId id="431" r:id="rId21"/>
    <p:sldId id="416" r:id="rId22"/>
    <p:sldId id="39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80FF"/>
    <a:srgbClr val="99C7D5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18" autoAdjust="0"/>
    <p:restoredTop sz="90333" autoAdjust="0"/>
  </p:normalViewPr>
  <p:slideViewPr>
    <p:cSldViewPr>
      <p:cViewPr varScale="1">
        <p:scale>
          <a:sx n="80" d="100"/>
          <a:sy n="80" d="100"/>
        </p:scale>
        <p:origin x="-16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32DF61-8473-0A47-991E-B61EEF16A4D2}" type="doc">
      <dgm:prSet loTypeId="urn:microsoft.com/office/officeart/2005/8/layout/vList5" loCatId="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268A5387-EFE5-3A43-97AB-22E76144D7B5}">
      <dgm:prSet phldrT="[Text]"/>
      <dgm:spPr/>
      <dgm:t>
        <a:bodyPr/>
        <a:lstStyle/>
        <a:p>
          <a:r>
            <a:rPr lang="en-US" dirty="0" smtClean="0"/>
            <a:t>How many categories?</a:t>
          </a:r>
          <a:endParaRPr lang="en-US" dirty="0"/>
        </a:p>
      </dgm:t>
    </dgm:pt>
    <dgm:pt modelId="{EADF7CDE-D9AB-344E-87B7-A8A7175CE4CB}" type="parTrans" cxnId="{14582AD5-5F07-7346-9A79-D2AD4420DD1E}">
      <dgm:prSet/>
      <dgm:spPr/>
      <dgm:t>
        <a:bodyPr/>
        <a:lstStyle/>
        <a:p>
          <a:endParaRPr lang="en-US"/>
        </a:p>
      </dgm:t>
    </dgm:pt>
    <dgm:pt modelId="{029A91BA-7F70-3A48-BEC4-E8C1E9E3CC57}" type="sibTrans" cxnId="{14582AD5-5F07-7346-9A79-D2AD4420DD1E}">
      <dgm:prSet/>
      <dgm:spPr/>
      <dgm:t>
        <a:bodyPr/>
        <a:lstStyle/>
        <a:p>
          <a:endParaRPr lang="en-US"/>
        </a:p>
      </dgm:t>
    </dgm:pt>
    <dgm:pt modelId="{FF952734-485E-F44F-AB97-2615B169C49F}">
      <dgm:prSet phldrT="[Text]"/>
      <dgm:spPr/>
      <dgm:t>
        <a:bodyPr/>
        <a:lstStyle/>
        <a:p>
          <a:r>
            <a:rPr lang="en-US" dirty="0" smtClean="0"/>
            <a:t>Examine the data to figure out how many different categories </a:t>
          </a:r>
          <a:r>
            <a:rPr lang="en-US" dirty="0" smtClean="0"/>
            <a:t>you want to show</a:t>
          </a:r>
          <a:endParaRPr lang="en-US" dirty="0"/>
        </a:p>
      </dgm:t>
    </dgm:pt>
    <dgm:pt modelId="{B96B3630-F786-5D49-9551-C0883C2CCEC3}" type="parTrans" cxnId="{E7884830-6CBF-C54B-B49F-6ABB54AF70EA}">
      <dgm:prSet/>
      <dgm:spPr/>
      <dgm:t>
        <a:bodyPr/>
        <a:lstStyle/>
        <a:p>
          <a:endParaRPr lang="en-US"/>
        </a:p>
      </dgm:t>
    </dgm:pt>
    <dgm:pt modelId="{690A2141-A27B-9943-A96C-5DF9B7332C59}" type="sibTrans" cxnId="{E7884830-6CBF-C54B-B49F-6ABB54AF70EA}">
      <dgm:prSet/>
      <dgm:spPr/>
      <dgm:t>
        <a:bodyPr/>
        <a:lstStyle/>
        <a:p>
          <a:endParaRPr lang="en-US"/>
        </a:p>
      </dgm:t>
    </dgm:pt>
    <dgm:pt modelId="{6E59E86E-9FA2-B34D-A0B3-3795AAB95708}">
      <dgm:prSet phldrT="[Text]"/>
      <dgm:spPr/>
      <dgm:t>
        <a:bodyPr/>
        <a:lstStyle/>
        <a:p>
          <a:r>
            <a:rPr lang="en-US" dirty="0" smtClean="0"/>
            <a:t>Use this to </a:t>
          </a:r>
          <a:r>
            <a:rPr lang="en-US" dirty="0" smtClean="0"/>
            <a:t>determine your symbols (</a:t>
          </a:r>
          <a:r>
            <a:rPr lang="en-US" dirty="0" smtClean="0"/>
            <a:t>don’t forget labels!)</a:t>
          </a:r>
          <a:endParaRPr lang="en-US" dirty="0"/>
        </a:p>
      </dgm:t>
    </dgm:pt>
    <dgm:pt modelId="{163B3D08-3A4E-7B44-9120-F7FB51839F19}" type="parTrans" cxnId="{78E3EB80-9545-5B4A-AC2F-76C67DDF9210}">
      <dgm:prSet/>
      <dgm:spPr/>
      <dgm:t>
        <a:bodyPr/>
        <a:lstStyle/>
        <a:p>
          <a:endParaRPr lang="en-US"/>
        </a:p>
      </dgm:t>
    </dgm:pt>
    <dgm:pt modelId="{A138120E-0806-FF41-8D11-B662B07494C0}" type="sibTrans" cxnId="{78E3EB80-9545-5B4A-AC2F-76C67DDF9210}">
      <dgm:prSet/>
      <dgm:spPr/>
      <dgm:t>
        <a:bodyPr/>
        <a:lstStyle/>
        <a:p>
          <a:endParaRPr lang="en-US"/>
        </a:p>
      </dgm:t>
    </dgm:pt>
    <dgm:pt modelId="{B20836B3-1B54-F640-9B9F-ACE866CE8F7C}">
      <dgm:prSet phldrT="[Text]"/>
      <dgm:spPr/>
      <dgm:t>
        <a:bodyPr/>
        <a:lstStyle/>
        <a:p>
          <a:r>
            <a:rPr lang="en-US" dirty="0" smtClean="0"/>
            <a:t>What’s the </a:t>
          </a:r>
          <a:r>
            <a:rPr lang="en-US" dirty="0" smtClean="0"/>
            <a:t>range for V1?</a:t>
          </a:r>
          <a:endParaRPr lang="en-US" dirty="0"/>
        </a:p>
      </dgm:t>
    </dgm:pt>
    <dgm:pt modelId="{FBC8967C-4C6B-8546-BED8-608322E0846B}" type="parTrans" cxnId="{AD79CF66-8D48-7149-88FE-56319A225415}">
      <dgm:prSet/>
      <dgm:spPr/>
      <dgm:t>
        <a:bodyPr/>
        <a:lstStyle/>
        <a:p>
          <a:endParaRPr lang="en-US"/>
        </a:p>
      </dgm:t>
    </dgm:pt>
    <dgm:pt modelId="{AB11DB76-1A1A-004B-AEF5-ACD17F457545}" type="sibTrans" cxnId="{AD79CF66-8D48-7149-88FE-56319A225415}">
      <dgm:prSet/>
      <dgm:spPr/>
      <dgm:t>
        <a:bodyPr/>
        <a:lstStyle/>
        <a:p>
          <a:endParaRPr lang="en-US"/>
        </a:p>
      </dgm:t>
    </dgm:pt>
    <dgm:pt modelId="{FEBE82DE-9BA1-6F4E-AF30-48AF7AEBDC88}">
      <dgm:prSet phldrT="[Text]"/>
      <dgm:spPr/>
      <dgm:t>
        <a:bodyPr/>
        <a:lstStyle/>
        <a:p>
          <a:r>
            <a:rPr lang="en-US" dirty="0" smtClean="0"/>
            <a:t>Examine the </a:t>
          </a:r>
          <a:r>
            <a:rPr lang="en-US" dirty="0" smtClean="0"/>
            <a:t>data to </a:t>
          </a:r>
          <a:r>
            <a:rPr lang="en-US" dirty="0" smtClean="0"/>
            <a:t>identify the </a:t>
          </a:r>
          <a:r>
            <a:rPr lang="en-US" dirty="0" smtClean="0"/>
            <a:t>biggest and smallest values for the first variable</a:t>
          </a:r>
          <a:endParaRPr lang="en-US" dirty="0"/>
        </a:p>
      </dgm:t>
    </dgm:pt>
    <dgm:pt modelId="{0552D39F-77A4-BA46-9957-B6F59BADEB23}" type="parTrans" cxnId="{19BEA504-73F8-CD41-BAE7-1EBE6B1F9680}">
      <dgm:prSet/>
      <dgm:spPr/>
      <dgm:t>
        <a:bodyPr/>
        <a:lstStyle/>
        <a:p>
          <a:endParaRPr lang="en-US"/>
        </a:p>
      </dgm:t>
    </dgm:pt>
    <dgm:pt modelId="{E065D6D0-84DD-304E-A38C-D205FC5B1B2A}" type="sibTrans" cxnId="{19BEA504-73F8-CD41-BAE7-1EBE6B1F9680}">
      <dgm:prSet/>
      <dgm:spPr/>
      <dgm:t>
        <a:bodyPr/>
        <a:lstStyle/>
        <a:p>
          <a:endParaRPr lang="en-US"/>
        </a:p>
      </dgm:t>
    </dgm:pt>
    <dgm:pt modelId="{0F0227BE-2050-1C47-B6A7-B307E3FD3C07}">
      <dgm:prSet phldrT="[Text]"/>
      <dgm:spPr/>
      <dgm:t>
        <a:bodyPr/>
        <a:lstStyle/>
        <a:p>
          <a:r>
            <a:rPr lang="en-US" dirty="0" smtClean="0"/>
            <a:t>Use this value to scale your </a:t>
          </a:r>
          <a:r>
            <a:rPr lang="en-US" dirty="0" smtClean="0"/>
            <a:t>first axis</a:t>
          </a:r>
          <a:endParaRPr lang="en-US" dirty="0"/>
        </a:p>
      </dgm:t>
    </dgm:pt>
    <dgm:pt modelId="{F68A92EE-A614-0A47-8390-66414A7B98B7}" type="parTrans" cxnId="{E3201336-23EC-B24C-B661-50ACA7CFE2C9}">
      <dgm:prSet/>
      <dgm:spPr/>
      <dgm:t>
        <a:bodyPr/>
        <a:lstStyle/>
        <a:p>
          <a:endParaRPr lang="en-US"/>
        </a:p>
      </dgm:t>
    </dgm:pt>
    <dgm:pt modelId="{B5F87FA4-D1DD-5B4C-BBBD-ACE498D803A9}" type="sibTrans" cxnId="{E3201336-23EC-B24C-B661-50ACA7CFE2C9}">
      <dgm:prSet/>
      <dgm:spPr/>
      <dgm:t>
        <a:bodyPr/>
        <a:lstStyle/>
        <a:p>
          <a:endParaRPr lang="en-US"/>
        </a:p>
      </dgm:t>
    </dgm:pt>
    <dgm:pt modelId="{DD6FC654-414E-A04D-AE69-1EEDAB893AEA}">
      <dgm:prSet phldrT="[Text]"/>
      <dgm:spPr/>
      <dgm:t>
        <a:bodyPr/>
        <a:lstStyle/>
        <a:p>
          <a:r>
            <a:rPr lang="en-US" dirty="0" smtClean="0"/>
            <a:t>What’s the </a:t>
          </a:r>
          <a:r>
            <a:rPr lang="en-US" dirty="0" smtClean="0"/>
            <a:t>range for V2?</a:t>
          </a:r>
          <a:endParaRPr lang="en-US" dirty="0"/>
        </a:p>
      </dgm:t>
    </dgm:pt>
    <dgm:pt modelId="{FD275E05-4206-D54C-8406-82BD5D4500F9}" type="parTrans" cxnId="{084FC7FF-4528-F442-8132-EFA83AA0EB55}">
      <dgm:prSet/>
      <dgm:spPr/>
      <dgm:t>
        <a:bodyPr/>
        <a:lstStyle/>
        <a:p>
          <a:endParaRPr lang="en-US"/>
        </a:p>
      </dgm:t>
    </dgm:pt>
    <dgm:pt modelId="{CD24B9EF-0E91-0848-A7C1-F682B5069E61}" type="sibTrans" cxnId="{084FC7FF-4528-F442-8132-EFA83AA0EB55}">
      <dgm:prSet/>
      <dgm:spPr/>
      <dgm:t>
        <a:bodyPr/>
        <a:lstStyle/>
        <a:p>
          <a:endParaRPr lang="en-US"/>
        </a:p>
      </dgm:t>
    </dgm:pt>
    <dgm:pt modelId="{A5E2A416-0604-BC41-A41C-FC576869265A}">
      <dgm:prSet phldrT="[Text]"/>
      <dgm:spPr/>
      <dgm:t>
        <a:bodyPr/>
        <a:lstStyle/>
        <a:p>
          <a:r>
            <a:rPr lang="en-US" dirty="0" smtClean="0"/>
            <a:t>Examine the data to identify the biggest and smallest values for the second variable</a:t>
          </a:r>
          <a:endParaRPr lang="en-US" dirty="0"/>
        </a:p>
      </dgm:t>
    </dgm:pt>
    <dgm:pt modelId="{E5C3BB46-C6D2-3648-BEDB-2C3A4C0ED5C0}" type="parTrans" cxnId="{B24EABB1-2CC4-6348-BC97-4596E73A0DDB}">
      <dgm:prSet/>
      <dgm:spPr/>
      <dgm:t>
        <a:bodyPr/>
        <a:lstStyle/>
        <a:p>
          <a:endParaRPr lang="en-US"/>
        </a:p>
      </dgm:t>
    </dgm:pt>
    <dgm:pt modelId="{288B116F-7BB3-F24F-9A21-D3E0C8BE2FD8}" type="sibTrans" cxnId="{B24EABB1-2CC4-6348-BC97-4596E73A0DDB}">
      <dgm:prSet/>
      <dgm:spPr/>
      <dgm:t>
        <a:bodyPr/>
        <a:lstStyle/>
        <a:p>
          <a:endParaRPr lang="en-US"/>
        </a:p>
      </dgm:t>
    </dgm:pt>
    <dgm:pt modelId="{C2B3F41E-9C54-E149-A19C-93D04C6B1E7B}">
      <dgm:prSet phldrT="[Text]"/>
      <dgm:spPr/>
      <dgm:t>
        <a:bodyPr/>
        <a:lstStyle/>
        <a:p>
          <a:r>
            <a:rPr lang="en-US" dirty="0" smtClean="0"/>
            <a:t>Use this value to scale your </a:t>
          </a:r>
          <a:r>
            <a:rPr lang="en-US" dirty="0" smtClean="0"/>
            <a:t>second axis</a:t>
          </a:r>
          <a:endParaRPr lang="en-US" dirty="0"/>
        </a:p>
      </dgm:t>
    </dgm:pt>
    <dgm:pt modelId="{45977FA9-A7B4-3C45-8977-B8A1C859DA2D}" type="parTrans" cxnId="{2A989A5E-698D-804A-9D6B-4E4E4E112EB4}">
      <dgm:prSet/>
      <dgm:spPr/>
      <dgm:t>
        <a:bodyPr/>
        <a:lstStyle/>
        <a:p>
          <a:endParaRPr lang="en-US"/>
        </a:p>
      </dgm:t>
    </dgm:pt>
    <dgm:pt modelId="{FE1DC82A-19C7-1A43-AF8B-1A284FAD67B6}" type="sibTrans" cxnId="{2A989A5E-698D-804A-9D6B-4E4E4E112EB4}">
      <dgm:prSet/>
      <dgm:spPr/>
      <dgm:t>
        <a:bodyPr/>
        <a:lstStyle/>
        <a:p>
          <a:endParaRPr lang="en-US"/>
        </a:p>
      </dgm:t>
    </dgm:pt>
    <dgm:pt modelId="{2896BF11-0CD2-8540-AF62-14E475E75818}" type="pres">
      <dgm:prSet presAssocID="{F332DF61-8473-0A47-991E-B61EEF16A4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79E4C92-B4F6-CC4D-A9BD-856662E2B5D7}" type="pres">
      <dgm:prSet presAssocID="{268A5387-EFE5-3A43-97AB-22E76144D7B5}" presName="linNode" presStyleCnt="0"/>
      <dgm:spPr/>
      <dgm:t>
        <a:bodyPr/>
        <a:lstStyle/>
        <a:p>
          <a:endParaRPr lang="en-US"/>
        </a:p>
      </dgm:t>
    </dgm:pt>
    <dgm:pt modelId="{A2BC35B4-8BC8-7C4B-A6E0-830B7695AA24}" type="pres">
      <dgm:prSet presAssocID="{268A5387-EFE5-3A43-97AB-22E76144D7B5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B8108D-4306-7645-959F-C23992A73B91}" type="pres">
      <dgm:prSet presAssocID="{268A5387-EFE5-3A43-97AB-22E76144D7B5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6AFE75-13B6-2E40-A6A0-85AAAE274E19}" type="pres">
      <dgm:prSet presAssocID="{029A91BA-7F70-3A48-BEC4-E8C1E9E3CC57}" presName="sp" presStyleCnt="0"/>
      <dgm:spPr/>
      <dgm:t>
        <a:bodyPr/>
        <a:lstStyle/>
        <a:p>
          <a:endParaRPr lang="en-US"/>
        </a:p>
      </dgm:t>
    </dgm:pt>
    <dgm:pt modelId="{E7B61F61-1F2D-8F4E-9845-DDFA0C56017F}" type="pres">
      <dgm:prSet presAssocID="{B20836B3-1B54-F640-9B9F-ACE866CE8F7C}" presName="linNode" presStyleCnt="0"/>
      <dgm:spPr/>
      <dgm:t>
        <a:bodyPr/>
        <a:lstStyle/>
        <a:p>
          <a:endParaRPr lang="en-US"/>
        </a:p>
      </dgm:t>
    </dgm:pt>
    <dgm:pt modelId="{81285199-CA43-5241-B40D-C070AC310B2E}" type="pres">
      <dgm:prSet presAssocID="{B20836B3-1B54-F640-9B9F-ACE866CE8F7C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38CA3F-4CBE-3940-9BC9-36B61AAC870D}" type="pres">
      <dgm:prSet presAssocID="{B20836B3-1B54-F640-9B9F-ACE866CE8F7C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60D8B1-531A-7548-82D9-2CF95ACCA60C}" type="pres">
      <dgm:prSet presAssocID="{AB11DB76-1A1A-004B-AEF5-ACD17F457545}" presName="sp" presStyleCnt="0"/>
      <dgm:spPr/>
      <dgm:t>
        <a:bodyPr/>
        <a:lstStyle/>
        <a:p>
          <a:endParaRPr lang="en-US"/>
        </a:p>
      </dgm:t>
    </dgm:pt>
    <dgm:pt modelId="{2DB4F64A-FD15-5441-8DF8-6E11B50D150C}" type="pres">
      <dgm:prSet presAssocID="{DD6FC654-414E-A04D-AE69-1EEDAB893AEA}" presName="linNode" presStyleCnt="0"/>
      <dgm:spPr/>
      <dgm:t>
        <a:bodyPr/>
        <a:lstStyle/>
        <a:p>
          <a:endParaRPr lang="en-US"/>
        </a:p>
      </dgm:t>
    </dgm:pt>
    <dgm:pt modelId="{0247B799-6129-6C4F-A317-EAD015B7A8AE}" type="pres">
      <dgm:prSet presAssocID="{DD6FC654-414E-A04D-AE69-1EEDAB893AEA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4B907D-5620-D948-AA09-9DC591A43735}" type="pres">
      <dgm:prSet presAssocID="{DD6FC654-414E-A04D-AE69-1EEDAB893AEA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201336-23EC-B24C-B661-50ACA7CFE2C9}" srcId="{B20836B3-1B54-F640-9B9F-ACE866CE8F7C}" destId="{0F0227BE-2050-1C47-B6A7-B307E3FD3C07}" srcOrd="1" destOrd="0" parTransId="{F68A92EE-A614-0A47-8390-66414A7B98B7}" sibTransId="{B5F87FA4-D1DD-5B4C-BBBD-ACE498D803A9}"/>
    <dgm:cxn modelId="{8FF9FA36-FC33-A948-94AE-6058573721E2}" type="presOf" srcId="{268A5387-EFE5-3A43-97AB-22E76144D7B5}" destId="{A2BC35B4-8BC8-7C4B-A6E0-830B7695AA24}" srcOrd="0" destOrd="0" presId="urn:microsoft.com/office/officeart/2005/8/layout/vList5"/>
    <dgm:cxn modelId="{B24EABB1-2CC4-6348-BC97-4596E73A0DDB}" srcId="{DD6FC654-414E-A04D-AE69-1EEDAB893AEA}" destId="{A5E2A416-0604-BC41-A41C-FC576869265A}" srcOrd="0" destOrd="0" parTransId="{E5C3BB46-C6D2-3648-BEDB-2C3A4C0ED5C0}" sibTransId="{288B116F-7BB3-F24F-9A21-D3E0C8BE2FD8}"/>
    <dgm:cxn modelId="{2A989A5E-698D-804A-9D6B-4E4E4E112EB4}" srcId="{DD6FC654-414E-A04D-AE69-1EEDAB893AEA}" destId="{C2B3F41E-9C54-E149-A19C-93D04C6B1E7B}" srcOrd="1" destOrd="0" parTransId="{45977FA9-A7B4-3C45-8977-B8A1C859DA2D}" sibTransId="{FE1DC82A-19C7-1A43-AF8B-1A284FAD67B6}"/>
    <dgm:cxn modelId="{A1CBB983-BB96-8B46-9497-7199971297D2}" type="presOf" srcId="{A5E2A416-0604-BC41-A41C-FC576869265A}" destId="{E94B907D-5620-D948-AA09-9DC591A43735}" srcOrd="0" destOrd="0" presId="urn:microsoft.com/office/officeart/2005/8/layout/vList5"/>
    <dgm:cxn modelId="{0BC3A784-2A80-7649-BF8E-85FAD95AED4E}" type="presOf" srcId="{FEBE82DE-9BA1-6F4E-AF30-48AF7AEBDC88}" destId="{DB38CA3F-4CBE-3940-9BC9-36B61AAC870D}" srcOrd="0" destOrd="0" presId="urn:microsoft.com/office/officeart/2005/8/layout/vList5"/>
    <dgm:cxn modelId="{74F04EE5-1433-5947-ABA1-2B6E20F19276}" type="presOf" srcId="{DD6FC654-414E-A04D-AE69-1EEDAB893AEA}" destId="{0247B799-6129-6C4F-A317-EAD015B7A8AE}" srcOrd="0" destOrd="0" presId="urn:microsoft.com/office/officeart/2005/8/layout/vList5"/>
    <dgm:cxn modelId="{E7884830-6CBF-C54B-B49F-6ABB54AF70EA}" srcId="{268A5387-EFE5-3A43-97AB-22E76144D7B5}" destId="{FF952734-485E-F44F-AB97-2615B169C49F}" srcOrd="0" destOrd="0" parTransId="{B96B3630-F786-5D49-9551-C0883C2CCEC3}" sibTransId="{690A2141-A27B-9943-A96C-5DF9B7332C59}"/>
    <dgm:cxn modelId="{19BEA504-73F8-CD41-BAE7-1EBE6B1F9680}" srcId="{B20836B3-1B54-F640-9B9F-ACE866CE8F7C}" destId="{FEBE82DE-9BA1-6F4E-AF30-48AF7AEBDC88}" srcOrd="0" destOrd="0" parTransId="{0552D39F-77A4-BA46-9957-B6F59BADEB23}" sibTransId="{E065D6D0-84DD-304E-A38C-D205FC5B1B2A}"/>
    <dgm:cxn modelId="{14582AD5-5F07-7346-9A79-D2AD4420DD1E}" srcId="{F332DF61-8473-0A47-991E-B61EEF16A4D2}" destId="{268A5387-EFE5-3A43-97AB-22E76144D7B5}" srcOrd="0" destOrd="0" parTransId="{EADF7CDE-D9AB-344E-87B7-A8A7175CE4CB}" sibTransId="{029A91BA-7F70-3A48-BEC4-E8C1E9E3CC57}"/>
    <dgm:cxn modelId="{084FC7FF-4528-F442-8132-EFA83AA0EB55}" srcId="{F332DF61-8473-0A47-991E-B61EEF16A4D2}" destId="{DD6FC654-414E-A04D-AE69-1EEDAB893AEA}" srcOrd="2" destOrd="0" parTransId="{FD275E05-4206-D54C-8406-82BD5D4500F9}" sibTransId="{CD24B9EF-0E91-0848-A7C1-F682B5069E61}"/>
    <dgm:cxn modelId="{97073641-56C0-AF47-A6D8-15D6D3D722EF}" type="presOf" srcId="{0F0227BE-2050-1C47-B6A7-B307E3FD3C07}" destId="{DB38CA3F-4CBE-3940-9BC9-36B61AAC870D}" srcOrd="0" destOrd="1" presId="urn:microsoft.com/office/officeart/2005/8/layout/vList5"/>
    <dgm:cxn modelId="{AC420423-D917-FA46-AC3C-BD7946B85BC3}" type="presOf" srcId="{FF952734-485E-F44F-AB97-2615B169C49F}" destId="{39B8108D-4306-7645-959F-C23992A73B91}" srcOrd="0" destOrd="0" presId="urn:microsoft.com/office/officeart/2005/8/layout/vList5"/>
    <dgm:cxn modelId="{AD79CF66-8D48-7149-88FE-56319A225415}" srcId="{F332DF61-8473-0A47-991E-B61EEF16A4D2}" destId="{B20836B3-1B54-F640-9B9F-ACE866CE8F7C}" srcOrd="1" destOrd="0" parTransId="{FBC8967C-4C6B-8546-BED8-608322E0846B}" sibTransId="{AB11DB76-1A1A-004B-AEF5-ACD17F457545}"/>
    <dgm:cxn modelId="{78E3EB80-9545-5B4A-AC2F-76C67DDF9210}" srcId="{268A5387-EFE5-3A43-97AB-22E76144D7B5}" destId="{6E59E86E-9FA2-B34D-A0B3-3795AAB95708}" srcOrd="1" destOrd="0" parTransId="{163B3D08-3A4E-7B44-9120-F7FB51839F19}" sibTransId="{A138120E-0806-FF41-8D11-B662B07494C0}"/>
    <dgm:cxn modelId="{E2A30427-10E7-8A4D-BBD6-C67D4428ED8A}" type="presOf" srcId="{C2B3F41E-9C54-E149-A19C-93D04C6B1E7B}" destId="{E94B907D-5620-D948-AA09-9DC591A43735}" srcOrd="0" destOrd="1" presId="urn:microsoft.com/office/officeart/2005/8/layout/vList5"/>
    <dgm:cxn modelId="{21E3C5AE-02C8-694D-8E8F-A3C983747B5E}" type="presOf" srcId="{B20836B3-1B54-F640-9B9F-ACE866CE8F7C}" destId="{81285199-CA43-5241-B40D-C070AC310B2E}" srcOrd="0" destOrd="0" presId="urn:microsoft.com/office/officeart/2005/8/layout/vList5"/>
    <dgm:cxn modelId="{F1E3B17D-078A-B046-9D1C-1138733ADB66}" type="presOf" srcId="{6E59E86E-9FA2-B34D-A0B3-3795AAB95708}" destId="{39B8108D-4306-7645-959F-C23992A73B91}" srcOrd="0" destOrd="1" presId="urn:microsoft.com/office/officeart/2005/8/layout/vList5"/>
    <dgm:cxn modelId="{3511B36F-E29A-4247-A189-559C0D6CCFF1}" type="presOf" srcId="{F332DF61-8473-0A47-991E-B61EEF16A4D2}" destId="{2896BF11-0CD2-8540-AF62-14E475E75818}" srcOrd="0" destOrd="0" presId="urn:microsoft.com/office/officeart/2005/8/layout/vList5"/>
    <dgm:cxn modelId="{4039CD8F-0A4F-CE4C-94D5-687BA2AAF678}" type="presParOf" srcId="{2896BF11-0CD2-8540-AF62-14E475E75818}" destId="{C79E4C92-B4F6-CC4D-A9BD-856662E2B5D7}" srcOrd="0" destOrd="0" presId="urn:microsoft.com/office/officeart/2005/8/layout/vList5"/>
    <dgm:cxn modelId="{D41DFC20-B7C2-B946-A4AE-3918D80938B7}" type="presParOf" srcId="{C79E4C92-B4F6-CC4D-A9BD-856662E2B5D7}" destId="{A2BC35B4-8BC8-7C4B-A6E0-830B7695AA24}" srcOrd="0" destOrd="0" presId="urn:microsoft.com/office/officeart/2005/8/layout/vList5"/>
    <dgm:cxn modelId="{B725553B-89AE-AF4A-A533-6BDA1022791B}" type="presParOf" srcId="{C79E4C92-B4F6-CC4D-A9BD-856662E2B5D7}" destId="{39B8108D-4306-7645-959F-C23992A73B91}" srcOrd="1" destOrd="0" presId="urn:microsoft.com/office/officeart/2005/8/layout/vList5"/>
    <dgm:cxn modelId="{78EAEA87-0F5D-2D43-9EF5-24F1F49244B5}" type="presParOf" srcId="{2896BF11-0CD2-8540-AF62-14E475E75818}" destId="{186AFE75-13B6-2E40-A6A0-85AAAE274E19}" srcOrd="1" destOrd="0" presId="urn:microsoft.com/office/officeart/2005/8/layout/vList5"/>
    <dgm:cxn modelId="{2EAFF657-0B57-E948-A726-0734D06C42EA}" type="presParOf" srcId="{2896BF11-0CD2-8540-AF62-14E475E75818}" destId="{E7B61F61-1F2D-8F4E-9845-DDFA0C56017F}" srcOrd="2" destOrd="0" presId="urn:microsoft.com/office/officeart/2005/8/layout/vList5"/>
    <dgm:cxn modelId="{1C49CFA0-C8C5-D44A-8E45-7A4BB98F1A7B}" type="presParOf" srcId="{E7B61F61-1F2D-8F4E-9845-DDFA0C56017F}" destId="{81285199-CA43-5241-B40D-C070AC310B2E}" srcOrd="0" destOrd="0" presId="urn:microsoft.com/office/officeart/2005/8/layout/vList5"/>
    <dgm:cxn modelId="{F94C53BA-EC05-1E43-B843-3867572A0843}" type="presParOf" srcId="{E7B61F61-1F2D-8F4E-9845-DDFA0C56017F}" destId="{DB38CA3F-4CBE-3940-9BC9-36B61AAC870D}" srcOrd="1" destOrd="0" presId="urn:microsoft.com/office/officeart/2005/8/layout/vList5"/>
    <dgm:cxn modelId="{E22040B8-1655-7D43-98D0-C7C69D7BC34D}" type="presParOf" srcId="{2896BF11-0CD2-8540-AF62-14E475E75818}" destId="{2960D8B1-531A-7548-82D9-2CF95ACCA60C}" srcOrd="3" destOrd="0" presId="urn:microsoft.com/office/officeart/2005/8/layout/vList5"/>
    <dgm:cxn modelId="{3FCB1799-4564-C64F-BE20-F431686B4A5C}" type="presParOf" srcId="{2896BF11-0CD2-8540-AF62-14E475E75818}" destId="{2DB4F64A-FD15-5441-8DF8-6E11B50D150C}" srcOrd="4" destOrd="0" presId="urn:microsoft.com/office/officeart/2005/8/layout/vList5"/>
    <dgm:cxn modelId="{3286D7D2-9503-F447-AF01-7631DF4D245C}" type="presParOf" srcId="{2DB4F64A-FD15-5441-8DF8-6E11B50D150C}" destId="{0247B799-6129-6C4F-A317-EAD015B7A8AE}" srcOrd="0" destOrd="0" presId="urn:microsoft.com/office/officeart/2005/8/layout/vList5"/>
    <dgm:cxn modelId="{92C932F0-B566-BD40-B7B7-23315474DF03}" type="presParOf" srcId="{2DB4F64A-FD15-5441-8DF8-6E11B50D150C}" destId="{E94B907D-5620-D948-AA09-9DC591A4373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B8108D-4306-7645-959F-C23992A73B91}">
      <dsp:nvSpPr>
        <dsp:cNvPr id="0" name=""/>
        <dsp:cNvSpPr/>
      </dsp:nvSpPr>
      <dsp:spPr>
        <a:xfrm rot="5400000">
          <a:off x="4967478" y="-1845278"/>
          <a:ext cx="1257299" cy="5266944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Examine the data to figure out how many different categories </a:t>
          </a:r>
          <a:r>
            <a:rPr lang="en-US" sz="1800" kern="1200" dirty="0" smtClean="0"/>
            <a:t>you want to show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Use this to </a:t>
          </a:r>
          <a:r>
            <a:rPr lang="en-US" sz="1800" kern="1200" dirty="0" smtClean="0"/>
            <a:t>determine your symbols (</a:t>
          </a:r>
          <a:r>
            <a:rPr lang="en-US" sz="1800" kern="1200" dirty="0" smtClean="0"/>
            <a:t>don’t forget labels!)</a:t>
          </a:r>
          <a:endParaRPr lang="en-US" sz="1800" kern="1200" dirty="0"/>
        </a:p>
      </dsp:txBody>
      <dsp:txXfrm rot="-5400000">
        <a:off x="2962656" y="220920"/>
        <a:ext cx="5205568" cy="1134547"/>
      </dsp:txXfrm>
    </dsp:sp>
    <dsp:sp modelId="{A2BC35B4-8BC8-7C4B-A6E0-830B7695AA24}">
      <dsp:nvSpPr>
        <dsp:cNvPr id="0" name=""/>
        <dsp:cNvSpPr/>
      </dsp:nvSpPr>
      <dsp:spPr>
        <a:xfrm>
          <a:off x="0" y="2381"/>
          <a:ext cx="2962656" cy="157162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How many categories?</a:t>
          </a:r>
          <a:endParaRPr lang="en-US" sz="3300" kern="1200" dirty="0"/>
        </a:p>
      </dsp:txBody>
      <dsp:txXfrm>
        <a:off x="76720" y="79101"/>
        <a:ext cx="2809216" cy="1418185"/>
      </dsp:txXfrm>
    </dsp:sp>
    <dsp:sp modelId="{DB38CA3F-4CBE-3940-9BC9-36B61AAC870D}">
      <dsp:nvSpPr>
        <dsp:cNvPr id="0" name=""/>
        <dsp:cNvSpPr/>
      </dsp:nvSpPr>
      <dsp:spPr>
        <a:xfrm rot="5400000">
          <a:off x="4967478" y="-195072"/>
          <a:ext cx="1257299" cy="5266944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Examine the </a:t>
          </a:r>
          <a:r>
            <a:rPr lang="en-US" sz="1800" kern="1200" dirty="0" smtClean="0"/>
            <a:t>data to </a:t>
          </a:r>
          <a:r>
            <a:rPr lang="en-US" sz="1800" kern="1200" dirty="0" smtClean="0"/>
            <a:t>identify the </a:t>
          </a:r>
          <a:r>
            <a:rPr lang="en-US" sz="1800" kern="1200" dirty="0" smtClean="0"/>
            <a:t>biggest and smallest values for the first variable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Use this value to scale your </a:t>
          </a:r>
          <a:r>
            <a:rPr lang="en-US" sz="1800" kern="1200" dirty="0" smtClean="0"/>
            <a:t>first axis</a:t>
          </a:r>
          <a:endParaRPr lang="en-US" sz="1800" kern="1200" dirty="0"/>
        </a:p>
      </dsp:txBody>
      <dsp:txXfrm rot="-5400000">
        <a:off x="2962656" y="1871126"/>
        <a:ext cx="5205568" cy="1134547"/>
      </dsp:txXfrm>
    </dsp:sp>
    <dsp:sp modelId="{81285199-CA43-5241-B40D-C070AC310B2E}">
      <dsp:nvSpPr>
        <dsp:cNvPr id="0" name=""/>
        <dsp:cNvSpPr/>
      </dsp:nvSpPr>
      <dsp:spPr>
        <a:xfrm>
          <a:off x="0" y="1652587"/>
          <a:ext cx="2962656" cy="157162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What’s the </a:t>
          </a:r>
          <a:r>
            <a:rPr lang="en-US" sz="3300" kern="1200" dirty="0" smtClean="0"/>
            <a:t>range for V1?</a:t>
          </a:r>
          <a:endParaRPr lang="en-US" sz="3300" kern="1200" dirty="0"/>
        </a:p>
      </dsp:txBody>
      <dsp:txXfrm>
        <a:off x="76720" y="1729307"/>
        <a:ext cx="2809216" cy="1418185"/>
      </dsp:txXfrm>
    </dsp:sp>
    <dsp:sp modelId="{E94B907D-5620-D948-AA09-9DC591A43735}">
      <dsp:nvSpPr>
        <dsp:cNvPr id="0" name=""/>
        <dsp:cNvSpPr/>
      </dsp:nvSpPr>
      <dsp:spPr>
        <a:xfrm rot="5400000">
          <a:off x="4967478" y="1455134"/>
          <a:ext cx="1257299" cy="5266944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Examine the data to identify the biggest and smallest values for the second variable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Use this value to scale your </a:t>
          </a:r>
          <a:r>
            <a:rPr lang="en-US" sz="1800" kern="1200" dirty="0" smtClean="0"/>
            <a:t>second axis</a:t>
          </a:r>
          <a:endParaRPr lang="en-US" sz="1800" kern="1200" dirty="0"/>
        </a:p>
      </dsp:txBody>
      <dsp:txXfrm rot="-5400000">
        <a:off x="2962656" y="3521332"/>
        <a:ext cx="5205568" cy="1134547"/>
      </dsp:txXfrm>
    </dsp:sp>
    <dsp:sp modelId="{0247B799-6129-6C4F-A317-EAD015B7A8AE}">
      <dsp:nvSpPr>
        <dsp:cNvPr id="0" name=""/>
        <dsp:cNvSpPr/>
      </dsp:nvSpPr>
      <dsp:spPr>
        <a:xfrm>
          <a:off x="0" y="3302793"/>
          <a:ext cx="2962656" cy="157162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What’s the </a:t>
          </a:r>
          <a:r>
            <a:rPr lang="en-US" sz="3300" kern="1200" dirty="0" smtClean="0"/>
            <a:t>range for V2?</a:t>
          </a:r>
          <a:endParaRPr lang="en-US" sz="3300" kern="1200" dirty="0"/>
        </a:p>
      </dsp:txBody>
      <dsp:txXfrm>
        <a:off x="76720" y="3379513"/>
        <a:ext cx="2809216" cy="14181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801F3F-85FD-4D6D-9902-DE21320E0477}" type="datetimeFigureOut">
              <a:rPr lang="en-US" smtClean="0"/>
              <a:pPr/>
              <a:t>2/10/16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D726F-AA01-4A9D-81D1-A09838CFA8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62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D726F-AA01-4A9D-81D1-A09838CFA85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18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D726F-AA01-4A9D-81D1-A09838CFA85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18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E1C1F-C217-4AD6-AF7C-55411A2E8AB0}" type="datetimeFigureOut">
              <a:rPr lang="en-US" smtClean="0"/>
              <a:pPr/>
              <a:t>2/10/16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EBE8-D8A3-424D-A66F-82DC71540CD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E1C1F-C217-4AD6-AF7C-55411A2E8AB0}" type="datetimeFigureOut">
              <a:rPr lang="en-US" smtClean="0"/>
              <a:pPr/>
              <a:t>2/10/16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EBE8-D8A3-424D-A66F-82DC71540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E1C1F-C217-4AD6-AF7C-55411A2E8AB0}" type="datetimeFigureOut">
              <a:rPr lang="en-US" smtClean="0"/>
              <a:pPr/>
              <a:t>2/10/16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EBE8-D8A3-424D-A66F-82DC71540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E1C1F-C217-4AD6-AF7C-55411A2E8AB0}" type="datetimeFigureOut">
              <a:rPr lang="en-US" smtClean="0"/>
              <a:pPr/>
              <a:t>2/10/16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EBE8-D8A3-424D-A66F-82DC71540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E1C1F-C217-4AD6-AF7C-55411A2E8AB0}" type="datetimeFigureOut">
              <a:rPr lang="en-US" smtClean="0"/>
              <a:pPr/>
              <a:t>2/10/16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EBE8-D8A3-424D-A66F-82DC71540CD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E1C1F-C217-4AD6-AF7C-55411A2E8AB0}" type="datetimeFigureOut">
              <a:rPr lang="en-US" smtClean="0"/>
              <a:pPr/>
              <a:t>2/10/16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EBE8-D8A3-424D-A66F-82DC71540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E1C1F-C217-4AD6-AF7C-55411A2E8AB0}" type="datetimeFigureOut">
              <a:rPr lang="en-US" smtClean="0"/>
              <a:pPr/>
              <a:t>2/10/16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EBE8-D8A3-424D-A66F-82DC71540CD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E1C1F-C217-4AD6-AF7C-55411A2E8AB0}" type="datetimeFigureOut">
              <a:rPr lang="en-US" smtClean="0"/>
              <a:pPr/>
              <a:t>2/10/16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EBE8-D8A3-424D-A66F-82DC71540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E1C1F-C217-4AD6-AF7C-55411A2E8AB0}" type="datetimeFigureOut">
              <a:rPr lang="en-US" smtClean="0"/>
              <a:pPr/>
              <a:t>2/10/16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EBE8-D8A3-424D-A66F-82DC71540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E1C1F-C217-4AD6-AF7C-55411A2E8AB0}" type="datetimeFigureOut">
              <a:rPr lang="en-US" smtClean="0"/>
              <a:pPr/>
              <a:t>2/10/16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EBE8-D8A3-424D-A66F-82DC71540CD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E1C1F-C217-4AD6-AF7C-55411A2E8AB0}" type="datetimeFigureOut">
              <a:rPr lang="en-US" smtClean="0"/>
              <a:pPr/>
              <a:t>2/10/16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EBE8-D8A3-424D-A66F-82DC71540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04E1C1F-C217-4AD6-AF7C-55411A2E8AB0}" type="datetimeFigureOut">
              <a:rPr lang="en-US" smtClean="0"/>
              <a:pPr/>
              <a:t>2/10/16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24B1EBE8-D8A3-424D-A66F-82DC71540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SzPct val="85000"/>
        <a:buFont typeface="Lucida Grande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cience.smith.edu/~jcrouser/SDS136/labs/lab3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Lab </a:t>
            </a:r>
            <a:r>
              <a:rPr lang="en-US" sz="2400" dirty="0" smtClean="0"/>
              <a:t>03: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Scatterplots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February 10, 2015</a:t>
            </a:r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SDS 136</a:t>
            </a:r>
          </a:p>
          <a:p>
            <a:r>
              <a:rPr lang="en-US" sz="2400" dirty="0" smtClean="0"/>
              <a:t>Communicating with Data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67866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Negative correlation: example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42861" r="4517"/>
          <a:stretch/>
        </p:blipFill>
        <p:spPr/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6191" b="61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7323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correlation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2362200"/>
            <a:ext cx="4038600" cy="4029456"/>
          </a:xfrm>
        </p:spPr>
        <p:txBody>
          <a:bodyPr/>
          <a:lstStyle/>
          <a:p>
            <a:r>
              <a:rPr lang="en-US" dirty="0" smtClean="0"/>
              <a:t>Two variables are </a:t>
            </a:r>
            <a:r>
              <a:rPr lang="en-US" b="1" dirty="0" smtClean="0"/>
              <a:t>independent</a:t>
            </a:r>
            <a:r>
              <a:rPr lang="en-US" dirty="0" smtClean="0"/>
              <a:t> of one another</a:t>
            </a:r>
          </a:p>
          <a:p>
            <a:r>
              <a:rPr lang="en-US" dirty="0" smtClean="0"/>
              <a:t>No discernable </a:t>
            </a:r>
            <a:r>
              <a:rPr lang="en-US" b="1" dirty="0" smtClean="0"/>
              <a:t>pattern </a:t>
            </a:r>
          </a:p>
          <a:p>
            <a:r>
              <a:rPr lang="en-US" dirty="0" smtClean="0"/>
              <a:t>Trend line is flat</a:t>
            </a:r>
            <a:endParaRPr lang="en-US" dirty="0"/>
          </a:p>
        </p:txBody>
      </p:sp>
      <p:pic>
        <p:nvPicPr>
          <p:cNvPr id="8" name="Picture 7" descr="Screen Shot 2016-02-10 at 11.43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972056"/>
            <a:ext cx="4390225" cy="412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82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correlation: example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6191" b="6191"/>
          <a:stretch>
            <a:fillRect/>
          </a:stretch>
        </p:blipFill>
        <p:spPr/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8532" r="7268"/>
          <a:stretch/>
        </p:blipFill>
        <p:spPr/>
      </p:pic>
    </p:spTree>
    <p:extLst>
      <p:ext uri="{BB962C8B-B14F-4D97-AF65-F5344CB8AC3E}">
        <p14:creationId xmlns:p14="http://schemas.microsoft.com/office/powerpoint/2010/main" val="1178535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gets encoded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219200"/>
            <a:ext cx="5853467" cy="544252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172200" y="1600200"/>
            <a:ext cx="1905000" cy="1380530"/>
            <a:chOff x="5486400" y="2477869"/>
            <a:chExt cx="1905000" cy="1380530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6324600" y="2477869"/>
              <a:ext cx="0" cy="798731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5486400" y="2935069"/>
              <a:ext cx="1905000" cy="92333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29293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Maximum </a:t>
              </a:r>
              <a:r>
                <a:rPr lang="en-US" dirty="0" smtClean="0"/>
                <a:t>value(s) in each dimension</a:t>
              </a:r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04800" y="4419600"/>
            <a:ext cx="4267200" cy="1295400"/>
            <a:chOff x="304800" y="4419600"/>
            <a:chExt cx="4267200" cy="1295400"/>
          </a:xfrm>
        </p:grpSpPr>
        <p:grpSp>
          <p:nvGrpSpPr>
            <p:cNvPr id="8" name="Group 7"/>
            <p:cNvGrpSpPr/>
            <p:nvPr/>
          </p:nvGrpSpPr>
          <p:grpSpPr>
            <a:xfrm>
              <a:off x="304800" y="4419600"/>
              <a:ext cx="2362200" cy="1151930"/>
              <a:chOff x="5029200" y="2706469"/>
              <a:chExt cx="2362200" cy="1151930"/>
            </a:xfrm>
          </p:grpSpPr>
          <p:cxnSp>
            <p:nvCxnSpPr>
              <p:cNvPr id="9" name="Straight Arrow Connector 8"/>
              <p:cNvCxnSpPr/>
              <p:nvPr/>
            </p:nvCxnSpPr>
            <p:spPr>
              <a:xfrm flipV="1">
                <a:off x="6781800" y="2706469"/>
                <a:ext cx="609600" cy="609600"/>
              </a:xfrm>
              <a:prstGeom prst="straightConnector1">
                <a:avLst/>
              </a:prstGeom>
              <a:ln w="76200" cmpd="sng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5029200" y="2935069"/>
                <a:ext cx="1905000" cy="92333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292934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Minimum value(s) in each dimension</a:t>
                </a:r>
                <a:endParaRPr lang="en-US" dirty="0"/>
              </a:p>
            </p:txBody>
          </p:sp>
        </p:grpSp>
        <p:cxnSp>
          <p:nvCxnSpPr>
            <p:cNvPr id="13" name="Straight Arrow Connector 12"/>
            <p:cNvCxnSpPr/>
            <p:nvPr/>
          </p:nvCxnSpPr>
          <p:spPr>
            <a:xfrm>
              <a:off x="2209800" y="5181600"/>
              <a:ext cx="2362200" cy="533400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2819400" y="3200400"/>
            <a:ext cx="4343400" cy="1295400"/>
            <a:chOff x="2819400" y="3200400"/>
            <a:chExt cx="4343400" cy="1295400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2819400" y="3200400"/>
              <a:ext cx="4343400" cy="1295400"/>
            </a:xfrm>
            <a:prstGeom prst="line">
              <a:avLst/>
            </a:prstGeom>
            <a:ln w="38100" cap="rnd" cmpd="sng">
              <a:solidFill>
                <a:srgbClr val="292934"/>
              </a:solidFill>
              <a:prstDash val="sysDash"/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 rot="20601797">
              <a:off x="4133691" y="3672168"/>
              <a:ext cx="29299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General trend</a:t>
              </a:r>
            </a:p>
            <a:p>
              <a:pPr algn="ctr"/>
              <a:r>
                <a:rPr lang="en-US" dirty="0" smtClean="0"/>
                <a:t>(what law is at work here?)</a:t>
              </a:r>
              <a:endParaRPr lang="en-US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876800" y="1676400"/>
            <a:ext cx="4038600" cy="3962400"/>
            <a:chOff x="4876800" y="1676400"/>
            <a:chExt cx="4038600" cy="3962400"/>
          </a:xfrm>
        </p:grpSpPr>
        <p:cxnSp>
          <p:nvCxnSpPr>
            <p:cNvPr id="24" name="Straight Arrow Connector 23"/>
            <p:cNvCxnSpPr/>
            <p:nvPr/>
          </p:nvCxnSpPr>
          <p:spPr>
            <a:xfrm flipH="1">
              <a:off x="4876800" y="4495800"/>
              <a:ext cx="2971800" cy="1143000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/>
            <p:cNvGrpSpPr/>
            <p:nvPr/>
          </p:nvGrpSpPr>
          <p:grpSpPr>
            <a:xfrm>
              <a:off x="7010400" y="1676400"/>
              <a:ext cx="1905000" cy="2980730"/>
              <a:chOff x="5486400" y="877669"/>
              <a:chExt cx="1905000" cy="2980730"/>
            </a:xfrm>
          </p:grpSpPr>
          <p:cxnSp>
            <p:nvCxnSpPr>
              <p:cNvPr id="21" name="Straight Arrow Connector 20"/>
              <p:cNvCxnSpPr/>
              <p:nvPr/>
            </p:nvCxnSpPr>
            <p:spPr>
              <a:xfrm flipH="1" flipV="1">
                <a:off x="5562600" y="877669"/>
                <a:ext cx="762000" cy="2398932"/>
              </a:xfrm>
              <a:prstGeom prst="straightConnector1">
                <a:avLst/>
              </a:prstGeom>
              <a:ln w="76200" cmpd="sng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5486400" y="2935069"/>
                <a:ext cx="1905000" cy="92333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292934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Outliers (points that are “far from the pack”)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2144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 and cons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What’s good about </a:t>
            </a:r>
            <a:r>
              <a:rPr lang="en-US" dirty="0" smtClean="0"/>
              <a:t>scatterplots?</a:t>
            </a:r>
            <a:endParaRPr lang="en-US" dirty="0" smtClean="0"/>
          </a:p>
          <a:p>
            <a:r>
              <a:rPr lang="en-US" dirty="0" smtClean="0"/>
              <a:t>What’s not so good?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819" y="4800600"/>
            <a:ext cx="5021581" cy="204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65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to ask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4249051"/>
              </p:ext>
            </p:extLst>
          </p:nvPr>
        </p:nvGraphicFramePr>
        <p:xfrm>
          <a:off x="457200" y="1600200"/>
          <a:ext cx="82296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/>
          <p:cNvSpPr/>
          <p:nvPr/>
        </p:nvSpPr>
        <p:spPr>
          <a:xfrm>
            <a:off x="304800" y="1524000"/>
            <a:ext cx="8458200" cy="1676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600" y="3200400"/>
            <a:ext cx="8458200" cy="1676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7200" y="4876800"/>
            <a:ext cx="8458200" cy="1676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7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watch out for</a:t>
            </a:r>
            <a:endParaRPr lang="en-US" dirty="0"/>
          </a:p>
        </p:txBody>
      </p:sp>
      <p:pic>
        <p:nvPicPr>
          <p:cNvPr id="5" name="Content Placeholder 4" descr="Screen Shot 2016-02-10 at 12.10.00 PM.png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993" b="478"/>
          <a:stretch/>
        </p:blipFill>
        <p:spPr>
          <a:xfrm>
            <a:off x="304800" y="1513214"/>
            <a:ext cx="4191000" cy="4403796"/>
          </a:xfrm>
        </p:spPr>
      </p:pic>
      <p:pic>
        <p:nvPicPr>
          <p:cNvPr id="6" name="Content Placeholder 5" descr="Screen Shot 2016-02-10 at 12.09.08 PM.pn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09" b="-12309"/>
          <a:stretch>
            <a:fillRect/>
          </a:stretch>
        </p:blipFill>
        <p:spPr>
          <a:xfrm>
            <a:off x="4572000" y="1495303"/>
            <a:ext cx="4191000" cy="4896353"/>
          </a:xfrm>
        </p:spPr>
      </p:pic>
      <p:sp>
        <p:nvSpPr>
          <p:cNvPr id="7" name="TextBox 6"/>
          <p:cNvSpPr txBox="1"/>
          <p:nvPr/>
        </p:nvSpPr>
        <p:spPr>
          <a:xfrm>
            <a:off x="2828975" y="6096000"/>
            <a:ext cx="3486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Choice of </a:t>
            </a:r>
            <a:r>
              <a:rPr lang="en-US" sz="2400" b="1" dirty="0" smtClean="0"/>
              <a:t>scale</a:t>
            </a:r>
            <a:r>
              <a:rPr lang="en-US" sz="2400" dirty="0" smtClean="0"/>
              <a:t> matters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55600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watch out for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91373"/>
            <a:ext cx="4191000" cy="3904213"/>
          </a:xfrm>
        </p:spPr>
      </p:pic>
      <p:sp>
        <p:nvSpPr>
          <p:cNvPr id="7" name="TextBox 6"/>
          <p:cNvSpPr txBox="1"/>
          <p:nvPr/>
        </p:nvSpPr>
        <p:spPr>
          <a:xfrm>
            <a:off x="2769088" y="6096000"/>
            <a:ext cx="3605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Choice of </a:t>
            </a:r>
            <a:r>
              <a:rPr lang="en-US" sz="2400" b="1" dirty="0" smtClean="0"/>
              <a:t>model</a:t>
            </a:r>
            <a:r>
              <a:rPr lang="en-US" sz="2400" dirty="0" smtClean="0"/>
              <a:t> matters</a:t>
            </a:r>
            <a:endParaRPr lang="en-US" sz="2400" dirty="0"/>
          </a:p>
        </p:txBody>
      </p:sp>
      <p:pic>
        <p:nvPicPr>
          <p:cNvPr id="4" name="Content Placeholder 3" descr="Screen Shot 2016-02-10 at 11.36.20 AM.png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206" b="-12206"/>
          <a:stretch>
            <a:fillRect/>
          </a:stretch>
        </p:blipFill>
        <p:spPr>
          <a:xfrm>
            <a:off x="304800" y="1494971"/>
            <a:ext cx="4191284" cy="4896685"/>
          </a:xfrm>
        </p:spPr>
      </p:pic>
      <p:sp>
        <p:nvSpPr>
          <p:cNvPr id="8" name="TextBox 7"/>
          <p:cNvSpPr txBox="1"/>
          <p:nvPr/>
        </p:nvSpPr>
        <p:spPr>
          <a:xfrm>
            <a:off x="1219200" y="2057400"/>
            <a:ext cx="1043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Linear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491384" y="2057400"/>
            <a:ext cx="1519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Quadratic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6462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971800" y="3124200"/>
            <a:ext cx="1143000" cy="1066800"/>
          </a:xfrm>
          <a:prstGeom prst="roundRect">
            <a:avLst>
              <a:gd name="adj" fmla="val 9451"/>
            </a:avLst>
          </a:prstGeom>
          <a:solidFill>
            <a:srgbClr val="FFFFFF"/>
          </a:solidFill>
          <a:effectLst>
            <a:glow rad="228600">
              <a:schemeClr val="accent2">
                <a:satMod val="175000"/>
                <a:alpha val="40000"/>
              </a:schemeClr>
            </a:glow>
            <a:outerShdw blurRad="38100" dist="25400" dir="2700000" algn="br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watch out for</a:t>
            </a:r>
          </a:p>
        </p:txBody>
      </p:sp>
      <p:pic>
        <p:nvPicPr>
          <p:cNvPr id="7" name="Content Placeholder 6" descr="Screen Shot 2016-02-10 at 12.16.17 PM.png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479" r="-28479"/>
          <a:stretch>
            <a:fillRect/>
          </a:stretch>
        </p:blipFill>
        <p:spPr>
          <a:xfrm>
            <a:off x="642937" y="1447800"/>
            <a:ext cx="7586663" cy="4495800"/>
          </a:xfrm>
        </p:spPr>
      </p:pic>
      <p:sp>
        <p:nvSpPr>
          <p:cNvPr id="9" name="TextBox 8"/>
          <p:cNvSpPr txBox="1"/>
          <p:nvPr/>
        </p:nvSpPr>
        <p:spPr>
          <a:xfrm>
            <a:off x="2209800" y="5943600"/>
            <a:ext cx="5353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/>
              <a:t>Overplotting</a:t>
            </a:r>
            <a:r>
              <a:rPr lang="en-US" sz="2400" dirty="0" smtClean="0"/>
              <a:t> can make it hard to tell </a:t>
            </a:r>
          </a:p>
          <a:p>
            <a:pPr algn="ctr"/>
            <a:r>
              <a:rPr lang="en-US" sz="2400" dirty="0" smtClean="0"/>
              <a:t>what’s going on in different categories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83257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watch out for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95400"/>
            <a:ext cx="2667000" cy="5432448"/>
          </a:xfrm>
        </p:spPr>
      </p:pic>
      <p:sp>
        <p:nvSpPr>
          <p:cNvPr id="9" name="TextBox 8"/>
          <p:cNvSpPr txBox="1"/>
          <p:nvPr/>
        </p:nvSpPr>
        <p:spPr>
          <a:xfrm>
            <a:off x="3463983" y="3200400"/>
            <a:ext cx="54358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When this is the case, using </a:t>
            </a:r>
          </a:p>
          <a:p>
            <a:pPr algn="ctr"/>
            <a:r>
              <a:rPr lang="en-US" sz="2400" b="1" dirty="0" smtClean="0"/>
              <a:t>small multiples </a:t>
            </a:r>
            <a:r>
              <a:rPr lang="en-US" sz="2400" dirty="0" smtClean="0"/>
              <a:t>can sometimes help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58563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Scatterplots</a:t>
            </a:r>
          </a:p>
          <a:p>
            <a:pPr lvl="1"/>
            <a:r>
              <a:rPr lang="en-US" dirty="0" smtClean="0"/>
              <a:t>Definitions</a:t>
            </a:r>
          </a:p>
          <a:p>
            <a:pPr lvl="1"/>
            <a:r>
              <a:rPr lang="en-US" dirty="0" smtClean="0"/>
              <a:t>Comparing multiple categories</a:t>
            </a:r>
            <a:endParaRPr lang="en-US" dirty="0" smtClean="0"/>
          </a:p>
          <a:p>
            <a:pPr lvl="1"/>
            <a:r>
              <a:rPr lang="en-US" dirty="0" smtClean="0"/>
              <a:t>What gets encoded?</a:t>
            </a:r>
          </a:p>
          <a:p>
            <a:pPr lvl="1"/>
            <a:r>
              <a:rPr lang="en-US" dirty="0" smtClean="0"/>
              <a:t>Pros and cons</a:t>
            </a:r>
          </a:p>
          <a:p>
            <a:pPr lvl="1"/>
            <a:r>
              <a:rPr lang="en-US" dirty="0" smtClean="0"/>
              <a:t>Questions </a:t>
            </a:r>
            <a:r>
              <a:rPr lang="en-US" dirty="0" smtClean="0"/>
              <a:t>to ask</a:t>
            </a:r>
          </a:p>
          <a:p>
            <a:pPr lvl="1"/>
            <a:r>
              <a:rPr lang="en-US" dirty="0" smtClean="0"/>
              <a:t>Things to watch out for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Lab 3: Building scatterplots in Tableau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036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watch out for</a:t>
            </a:r>
            <a:endParaRPr lang="en-US" dirty="0"/>
          </a:p>
        </p:txBody>
      </p:sp>
      <p:pic>
        <p:nvPicPr>
          <p:cNvPr id="4" name="Content Placeholder 3" descr="Screen Shot 2016-02-10 at 12.27.32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802" r="-31802"/>
          <a:stretch>
            <a:fillRect/>
          </a:stretch>
        </p:blipFill>
        <p:spPr>
          <a:xfrm>
            <a:off x="1981200" y="1600200"/>
            <a:ext cx="8229600" cy="4876800"/>
          </a:xfrm>
        </p:spPr>
      </p:pic>
      <p:sp>
        <p:nvSpPr>
          <p:cNvPr id="5" name="TextBox 4"/>
          <p:cNvSpPr txBox="1"/>
          <p:nvPr/>
        </p:nvSpPr>
        <p:spPr>
          <a:xfrm>
            <a:off x="381000" y="3048000"/>
            <a:ext cx="3047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Variables with only a </a:t>
            </a:r>
            <a:r>
              <a:rPr lang="en-US" sz="2400" b="1" dirty="0" smtClean="0"/>
              <a:t>few unique values</a:t>
            </a:r>
            <a:r>
              <a:rPr lang="en-US" sz="2400" dirty="0" smtClean="0"/>
              <a:t> can also pose a problem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97132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</a:t>
            </a:r>
            <a:r>
              <a:rPr lang="en-US" dirty="0" smtClean="0"/>
              <a:t>3: </a:t>
            </a:r>
            <a:r>
              <a:rPr lang="en-US" dirty="0" smtClean="0"/>
              <a:t>scatterplots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Instructions for today’s lab are available at:</a:t>
            </a:r>
          </a:p>
          <a:p>
            <a:pPr marL="0" indent="0" algn="ctr">
              <a:buNone/>
            </a:pPr>
            <a:r>
              <a:rPr lang="en-US" dirty="0" smtClean="0">
                <a:hlinkClick r:id="rId2"/>
              </a:rPr>
              <a:t>www.science.smith.edu</a:t>
            </a:r>
            <a:r>
              <a:rPr lang="en-US" dirty="0">
                <a:hlinkClick r:id="rId2"/>
              </a:rPr>
              <a:t>/~jcrouser/SDS136/labs/lab3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905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 next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A1 due </a:t>
            </a:r>
            <a:r>
              <a:rPr lang="en-US" b="1" dirty="0"/>
              <a:t>tonight by 11:</a:t>
            </a:r>
            <a:r>
              <a:rPr lang="en-US" b="1" dirty="0" smtClean="0"/>
              <a:t>59pm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Assignment 2 has been posted</a:t>
            </a:r>
          </a:p>
          <a:p>
            <a:pPr lvl="1">
              <a:buFont typeface="Lucida Grande"/>
              <a:buChar char="-"/>
            </a:pPr>
            <a:r>
              <a:rPr lang="en-US" dirty="0" smtClean="0"/>
              <a:t>A2 Piazza post will be due </a:t>
            </a:r>
            <a:r>
              <a:rPr lang="en-US" b="1" dirty="0" smtClean="0"/>
              <a:t>Monday Feb</a:t>
            </a:r>
            <a:r>
              <a:rPr lang="en-US" b="1" dirty="0"/>
              <a:t>. </a:t>
            </a:r>
            <a:r>
              <a:rPr lang="en-US" b="1" dirty="0" smtClean="0"/>
              <a:t>22</a:t>
            </a:r>
            <a:r>
              <a:rPr lang="en-US" b="1" baseline="30000" dirty="0" smtClean="0"/>
              <a:t>nd</a:t>
            </a:r>
            <a:r>
              <a:rPr lang="en-US" b="1" dirty="0" smtClean="0"/>
              <a:t> </a:t>
            </a:r>
            <a:r>
              <a:rPr lang="en-US" b="1" dirty="0"/>
              <a:t>by 11:59pm</a:t>
            </a:r>
          </a:p>
          <a:p>
            <a:pPr lvl="1">
              <a:buFont typeface="Lucida Grande"/>
              <a:buChar char="-"/>
            </a:pPr>
            <a:r>
              <a:rPr lang="en-US" dirty="0" smtClean="0"/>
              <a:t>Submission instructions are included with the assignment</a:t>
            </a:r>
          </a:p>
          <a:p>
            <a:pPr lvl="1">
              <a:buFont typeface="Lucida Grande"/>
              <a:buChar char="-"/>
            </a:pPr>
            <a:endParaRPr lang="en-US" dirty="0"/>
          </a:p>
          <a:p>
            <a:r>
              <a:rPr lang="en-US" dirty="0"/>
              <a:t>Monday: </a:t>
            </a:r>
            <a:r>
              <a:rPr lang="en-US" dirty="0" smtClean="0"/>
              <a:t>perception</a:t>
            </a:r>
            <a:endParaRPr lang="en-US" dirty="0"/>
          </a:p>
          <a:p>
            <a:pPr lvl="1">
              <a:buFont typeface="Lucida Grande"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457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Scatterplot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Definition</a:t>
            </a:r>
            <a:r>
              <a:rPr lang="en-US" dirty="0" smtClean="0"/>
              <a:t>: a visualization that shows the correlation between two quantitative (numerical) variables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"/>
          <a:stretch/>
        </p:blipFill>
        <p:spPr>
          <a:xfrm>
            <a:off x="2209801" y="2551616"/>
            <a:ext cx="3950367" cy="368611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04800" y="2743200"/>
            <a:ext cx="1828800" cy="3048000"/>
            <a:chOff x="304800" y="2743200"/>
            <a:chExt cx="1828800" cy="3048000"/>
          </a:xfrm>
        </p:grpSpPr>
        <p:sp>
          <p:nvSpPr>
            <p:cNvPr id="6" name="Left Bracket 5"/>
            <p:cNvSpPr/>
            <p:nvPr/>
          </p:nvSpPr>
          <p:spPr>
            <a:xfrm>
              <a:off x="1981200" y="2743200"/>
              <a:ext cx="152400" cy="3048000"/>
            </a:xfrm>
            <a:prstGeom prst="leftBracket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4800" y="3657600"/>
              <a:ext cx="1600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One </a:t>
              </a:r>
              <a:r>
                <a:rPr lang="en-US" b="1" dirty="0" smtClean="0"/>
                <a:t>axis</a:t>
              </a:r>
              <a:r>
                <a:rPr lang="en-US" dirty="0" smtClean="0"/>
                <a:t> shows one </a:t>
              </a:r>
              <a:r>
                <a:rPr lang="en-US" i="1" dirty="0" smtClean="0"/>
                <a:t>quantitative</a:t>
              </a:r>
              <a:r>
                <a:rPr lang="en-US" dirty="0" smtClean="0"/>
                <a:t> measure</a:t>
              </a:r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048000" y="5410200"/>
            <a:ext cx="5562600" cy="1200329"/>
            <a:chOff x="2895600" y="5257800"/>
            <a:chExt cx="5562600" cy="1200329"/>
          </a:xfrm>
        </p:grpSpPr>
        <p:sp>
          <p:nvSpPr>
            <p:cNvPr id="10" name="Left Bracket 9"/>
            <p:cNvSpPr/>
            <p:nvPr/>
          </p:nvSpPr>
          <p:spPr>
            <a:xfrm rot="16200000">
              <a:off x="4267200" y="4800600"/>
              <a:ext cx="228600" cy="2971800"/>
            </a:xfrm>
            <a:prstGeom prst="leftBracket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172200" y="5257800"/>
              <a:ext cx="228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The other </a:t>
              </a:r>
              <a:r>
                <a:rPr lang="en-US" b="1" dirty="0" smtClean="0"/>
                <a:t>axis</a:t>
              </a:r>
              <a:r>
                <a:rPr lang="en-US" dirty="0" smtClean="0"/>
                <a:t> shows a second </a:t>
              </a:r>
              <a:r>
                <a:rPr lang="en-US" i="1" dirty="0" smtClean="0"/>
                <a:t>quantitative</a:t>
              </a:r>
              <a:r>
                <a:rPr lang="en-US" dirty="0" smtClean="0"/>
                <a:t> measure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019800" y="3352800"/>
            <a:ext cx="2590800" cy="1295400"/>
            <a:chOff x="6019800" y="3352800"/>
            <a:chExt cx="2590800" cy="1295400"/>
          </a:xfrm>
        </p:grpSpPr>
        <p:cxnSp>
          <p:nvCxnSpPr>
            <p:cNvPr id="13" name="Straight Arrow Connector 12"/>
            <p:cNvCxnSpPr/>
            <p:nvPr/>
          </p:nvCxnSpPr>
          <p:spPr>
            <a:xfrm flipH="1">
              <a:off x="6019800" y="4114800"/>
              <a:ext cx="685800" cy="533400"/>
            </a:xfrm>
            <a:prstGeom prst="straightConnector1">
              <a:avLst/>
            </a:prstGeom>
            <a:ln w="76200" cap="rnd" cmpd="sng">
              <a:solidFill>
                <a:srgbClr val="292934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324600" y="3352800"/>
              <a:ext cx="2286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Each point represents an </a:t>
              </a:r>
              <a:r>
                <a:rPr lang="en-US" b="1" dirty="0" smtClean="0"/>
                <a:t>observation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24347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Scatterplots on multiple </a:t>
            </a:r>
            <a:r>
              <a:rPr lang="en-US" dirty="0" smtClean="0"/>
              <a:t>categories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can change the </a:t>
            </a:r>
            <a:r>
              <a:rPr lang="en-US" b="1" dirty="0" smtClean="0"/>
              <a:t>mark type </a:t>
            </a:r>
            <a:r>
              <a:rPr lang="en-US" dirty="0" smtClean="0"/>
              <a:t>to compare the same variables across </a:t>
            </a:r>
            <a:r>
              <a:rPr lang="en-US" i="1" dirty="0" smtClean="0"/>
              <a:t>different categories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733" y="2551616"/>
            <a:ext cx="3934536" cy="3686110"/>
          </a:xfrm>
          <a:prstGeom prst="rect">
            <a:avLst/>
          </a:prstGeom>
        </p:spPr>
      </p:pic>
      <p:pic>
        <p:nvPicPr>
          <p:cNvPr id="4" name="Picture 3" descr="Screen Shot 2016-02-10 at 11.24.2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124200"/>
            <a:ext cx="2066038" cy="224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252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Scatterplots are particularly useful for highlighting </a:t>
            </a:r>
            <a:r>
              <a:rPr lang="en-US" b="1" dirty="0" smtClean="0"/>
              <a:t>correlation</a:t>
            </a:r>
            <a:r>
              <a:rPr lang="en-US" dirty="0" smtClean="0"/>
              <a:t> (what’s that?)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733" y="2565516"/>
            <a:ext cx="3934536" cy="365831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3124200" y="3810000"/>
            <a:ext cx="2971800" cy="914400"/>
          </a:xfrm>
          <a:prstGeom prst="line">
            <a:avLst/>
          </a:prstGeom>
          <a:ln w="38100" cap="rnd" cmpd="sng">
            <a:solidFill>
              <a:srgbClr val="292934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4343400" y="4191000"/>
            <a:ext cx="1905000" cy="1103531"/>
            <a:chOff x="5486400" y="2477869"/>
            <a:chExt cx="1905000" cy="1103531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6324600" y="2477869"/>
              <a:ext cx="0" cy="798731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5486400" y="2935069"/>
              <a:ext cx="1905000" cy="6463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29293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Trend line </a:t>
              </a:r>
              <a:r>
                <a:rPr lang="en-US" dirty="0" smtClean="0"/>
                <a:t>(</a:t>
              </a:r>
              <a:r>
                <a:rPr lang="en-US" dirty="0" err="1" smtClean="0"/>
                <a:t>a.k.a</a:t>
              </a:r>
              <a:r>
                <a:rPr lang="en-US" dirty="0" smtClean="0"/>
                <a:t> “line of best fit”)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017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Trend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05400"/>
          </a:xfrm>
        </p:spPr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ay pass through </a:t>
            </a:r>
            <a:r>
              <a:rPr lang="en-US" b="1" dirty="0" smtClean="0"/>
              <a:t>all, some, or none</a:t>
            </a:r>
            <a:r>
              <a:rPr lang="en-US" dirty="0" smtClean="0"/>
              <a:t> of the data points</a:t>
            </a:r>
          </a:p>
          <a:p>
            <a:r>
              <a:rPr lang="en-US" dirty="0" smtClean="0"/>
              <a:t>Useful for</a:t>
            </a:r>
            <a:r>
              <a:rPr lang="en-US" b="1" dirty="0" smtClean="0"/>
              <a:t> making predictions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733" y="2565516"/>
            <a:ext cx="3934536" cy="365831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3124200" y="3810000"/>
            <a:ext cx="2971800" cy="914400"/>
          </a:xfrm>
          <a:prstGeom prst="line">
            <a:avLst/>
          </a:prstGeom>
          <a:ln w="38100" cap="rnd" cmpd="sng">
            <a:solidFill>
              <a:srgbClr val="292934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4343400" y="4191000"/>
            <a:ext cx="1905000" cy="1103531"/>
            <a:chOff x="5486400" y="2477869"/>
            <a:chExt cx="1905000" cy="1103531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6324600" y="2477869"/>
              <a:ext cx="0" cy="798731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5486400" y="2935069"/>
              <a:ext cx="1905000" cy="6463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29293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Trend line </a:t>
              </a:r>
              <a:r>
                <a:rPr lang="en-US" dirty="0" smtClean="0"/>
                <a:t>(</a:t>
              </a:r>
              <a:r>
                <a:rPr lang="en-US" dirty="0" err="1" smtClean="0"/>
                <a:t>a.k.a</a:t>
              </a:r>
              <a:r>
                <a:rPr lang="en-US" dirty="0" smtClean="0"/>
                <a:t> “line of best fit”)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76736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Positive correlation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2590800"/>
            <a:ext cx="4038600" cy="3800856"/>
          </a:xfrm>
        </p:spPr>
        <p:txBody>
          <a:bodyPr/>
          <a:lstStyle/>
          <a:p>
            <a:r>
              <a:rPr lang="en-US" dirty="0" smtClean="0"/>
              <a:t>Two variables moving in the </a:t>
            </a:r>
            <a:r>
              <a:rPr lang="en-US" b="1" dirty="0" smtClean="0"/>
              <a:t>same </a:t>
            </a:r>
            <a:r>
              <a:rPr lang="en-US" dirty="0" smtClean="0"/>
              <a:t>direction</a:t>
            </a:r>
          </a:p>
          <a:p>
            <a:r>
              <a:rPr lang="en-US" dirty="0" smtClean="0"/>
              <a:t>Trend line points up and to the right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4" y="2057400"/>
            <a:ext cx="4457738" cy="418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29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Positive correlation: example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1467" r="21467"/>
          <a:stretch>
            <a:fillRect/>
          </a:stretch>
        </p:blipFill>
        <p:spPr/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8532" r="7268"/>
          <a:stretch/>
        </p:blipFill>
        <p:spPr/>
      </p:pic>
    </p:spTree>
    <p:extLst>
      <p:ext uri="{BB962C8B-B14F-4D97-AF65-F5344CB8AC3E}">
        <p14:creationId xmlns:p14="http://schemas.microsoft.com/office/powerpoint/2010/main" val="443625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Negative correlation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743200"/>
            <a:ext cx="4038600" cy="3648456"/>
          </a:xfrm>
        </p:spPr>
        <p:txBody>
          <a:bodyPr/>
          <a:lstStyle/>
          <a:p>
            <a:r>
              <a:rPr lang="en-US" dirty="0" smtClean="0"/>
              <a:t>Two variables moving in </a:t>
            </a:r>
            <a:r>
              <a:rPr lang="en-US" b="1" dirty="0" smtClean="0"/>
              <a:t>opposite</a:t>
            </a:r>
            <a:r>
              <a:rPr lang="en-US" dirty="0" smtClean="0"/>
              <a:t> directions</a:t>
            </a:r>
          </a:p>
          <a:p>
            <a:r>
              <a:rPr lang="en-US" dirty="0" smtClean="0"/>
              <a:t>Trend line points down and to the right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6-02-10 at 11.34.09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61"/>
          <a:stretch/>
        </p:blipFill>
        <p:spPr>
          <a:xfrm>
            <a:off x="4648200" y="2057401"/>
            <a:ext cx="4344450" cy="41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91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>
    <a:lnDef>
      <a:spPr>
        <a:ln w="76200" cap="rnd" cmpd="sng">
          <a:solidFill>
            <a:srgbClr val="292934"/>
          </a:solidFill>
          <a:headEnd type="none"/>
          <a:tailEnd type="triangl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6883</TotalTime>
  <Words>482</Words>
  <Application>Microsoft Macintosh PowerPoint</Application>
  <PresentationFormat>On-screen Show (4:3)</PresentationFormat>
  <Paragraphs>87</Paragraphs>
  <Slides>22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Clarity</vt:lpstr>
      <vt:lpstr>Lab 03: Scatterplots</vt:lpstr>
      <vt:lpstr>Outline</vt:lpstr>
      <vt:lpstr>Scatterplot</vt:lpstr>
      <vt:lpstr>Scatterplots on multiple categories</vt:lpstr>
      <vt:lpstr>Correlation</vt:lpstr>
      <vt:lpstr>Trend lines</vt:lpstr>
      <vt:lpstr>Positive correlation</vt:lpstr>
      <vt:lpstr>Positive correlation: example</vt:lpstr>
      <vt:lpstr>Negative correlation</vt:lpstr>
      <vt:lpstr>Negative correlation: example</vt:lpstr>
      <vt:lpstr>No correlation</vt:lpstr>
      <vt:lpstr>No correlation: example</vt:lpstr>
      <vt:lpstr>What gets encoded</vt:lpstr>
      <vt:lpstr>Pros and cons</vt:lpstr>
      <vt:lpstr>Questions to ask</vt:lpstr>
      <vt:lpstr>Things to watch out for</vt:lpstr>
      <vt:lpstr>Things to watch out for</vt:lpstr>
      <vt:lpstr>Things to watch out for</vt:lpstr>
      <vt:lpstr>Things to watch out for</vt:lpstr>
      <vt:lpstr>Things to watch out for</vt:lpstr>
      <vt:lpstr>Lab 3: scatterplots</vt:lpstr>
      <vt:lpstr>Up next</vt:lpstr>
    </vt:vector>
  </TitlesOfParts>
  <Company>UNC Charlotte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rchang</dc:creator>
  <cp:lastModifiedBy>R. Jordan Crouser</cp:lastModifiedBy>
  <cp:revision>166</cp:revision>
  <dcterms:created xsi:type="dcterms:W3CDTF">2010-09-06T14:11:22Z</dcterms:created>
  <dcterms:modified xsi:type="dcterms:W3CDTF">2016-02-10T17:37:52Z</dcterms:modified>
</cp:coreProperties>
</file>