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1" r:id="rId2"/>
    <p:sldId id="382" r:id="rId3"/>
    <p:sldId id="417" r:id="rId4"/>
    <p:sldId id="383" r:id="rId5"/>
    <p:sldId id="384" r:id="rId6"/>
    <p:sldId id="385" r:id="rId7"/>
    <p:sldId id="387" r:id="rId8"/>
    <p:sldId id="388" r:id="rId9"/>
    <p:sldId id="399" r:id="rId10"/>
    <p:sldId id="389" r:id="rId11"/>
    <p:sldId id="390" r:id="rId12"/>
    <p:sldId id="391" r:id="rId13"/>
    <p:sldId id="392" r:id="rId14"/>
    <p:sldId id="393" r:id="rId15"/>
    <p:sldId id="394" r:id="rId16"/>
    <p:sldId id="409" r:id="rId17"/>
    <p:sldId id="410" r:id="rId18"/>
    <p:sldId id="408" r:id="rId19"/>
    <p:sldId id="411" r:id="rId20"/>
    <p:sldId id="401" r:id="rId21"/>
    <p:sldId id="412" r:id="rId22"/>
    <p:sldId id="403" r:id="rId23"/>
    <p:sldId id="404" r:id="rId24"/>
    <p:sldId id="414" r:id="rId25"/>
    <p:sldId id="413" r:id="rId26"/>
    <p:sldId id="407" r:id="rId27"/>
    <p:sldId id="415" r:id="rId28"/>
    <p:sldId id="396" r:id="rId29"/>
    <p:sldId id="397" r:id="rId30"/>
    <p:sldId id="416" r:id="rId31"/>
    <p:sldId id="3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0FF"/>
    <a:srgbClr val="99C7D5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8" autoAdjust="0"/>
    <p:restoredTop sz="90333" autoAdjust="0"/>
  </p:normalViewPr>
  <p:slideViewPr>
    <p:cSldViewPr>
      <p:cViewPr varScale="1">
        <p:scale>
          <a:sx n="107" d="100"/>
          <a:sy n="107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2DF61-8473-0A47-991E-B61EEF16A4D2}" type="doc">
      <dgm:prSet loTypeId="urn:microsoft.com/office/officeart/2005/8/layout/vList5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68A5387-EFE5-3A43-97AB-22E76144D7B5}">
      <dgm:prSet phldrT="[Text]"/>
      <dgm:spPr/>
      <dgm:t>
        <a:bodyPr/>
        <a:lstStyle/>
        <a:p>
          <a:r>
            <a:rPr lang="en-US" dirty="0" smtClean="0"/>
            <a:t>How many categories?</a:t>
          </a:r>
          <a:endParaRPr lang="en-US" dirty="0"/>
        </a:p>
      </dgm:t>
    </dgm:pt>
    <dgm:pt modelId="{EADF7CDE-D9AB-344E-87B7-A8A7175CE4CB}" type="parTrans" cxnId="{14582AD5-5F07-7346-9A79-D2AD4420DD1E}">
      <dgm:prSet/>
      <dgm:spPr/>
      <dgm:t>
        <a:bodyPr/>
        <a:lstStyle/>
        <a:p>
          <a:endParaRPr lang="en-US"/>
        </a:p>
      </dgm:t>
    </dgm:pt>
    <dgm:pt modelId="{029A91BA-7F70-3A48-BEC4-E8C1E9E3CC57}" type="sibTrans" cxnId="{14582AD5-5F07-7346-9A79-D2AD4420DD1E}">
      <dgm:prSet/>
      <dgm:spPr/>
      <dgm:t>
        <a:bodyPr/>
        <a:lstStyle/>
        <a:p>
          <a:endParaRPr lang="en-US"/>
        </a:p>
      </dgm:t>
    </dgm:pt>
    <dgm:pt modelId="{FF952734-485E-F44F-AB97-2615B169C49F}">
      <dgm:prSet phldrT="[Text]"/>
      <dgm:spPr/>
      <dgm:t>
        <a:bodyPr/>
        <a:lstStyle/>
        <a:p>
          <a:r>
            <a:rPr lang="en-US" dirty="0" smtClean="0"/>
            <a:t>Examine the data to figure out how many different categories you have</a:t>
          </a:r>
          <a:endParaRPr lang="en-US" dirty="0"/>
        </a:p>
      </dgm:t>
    </dgm:pt>
    <dgm:pt modelId="{B96B3630-F786-5D49-9551-C0883C2CCEC3}" type="parTrans" cxnId="{E7884830-6CBF-C54B-B49F-6ABB54AF70EA}">
      <dgm:prSet/>
      <dgm:spPr/>
      <dgm:t>
        <a:bodyPr/>
        <a:lstStyle/>
        <a:p>
          <a:endParaRPr lang="en-US"/>
        </a:p>
      </dgm:t>
    </dgm:pt>
    <dgm:pt modelId="{690A2141-A27B-9943-A96C-5DF9B7332C59}" type="sibTrans" cxnId="{E7884830-6CBF-C54B-B49F-6ABB54AF70EA}">
      <dgm:prSet/>
      <dgm:spPr/>
      <dgm:t>
        <a:bodyPr/>
        <a:lstStyle/>
        <a:p>
          <a:endParaRPr lang="en-US"/>
        </a:p>
      </dgm:t>
    </dgm:pt>
    <dgm:pt modelId="{6E59E86E-9FA2-B34D-A0B3-3795AAB95708}">
      <dgm:prSet phldrT="[Text]"/>
      <dgm:spPr/>
      <dgm:t>
        <a:bodyPr/>
        <a:lstStyle/>
        <a:p>
          <a:r>
            <a:rPr lang="en-US" dirty="0" smtClean="0"/>
            <a:t>Use this to draw the bars (don’t forget labels!)</a:t>
          </a:r>
          <a:endParaRPr lang="en-US" dirty="0"/>
        </a:p>
      </dgm:t>
    </dgm:pt>
    <dgm:pt modelId="{163B3D08-3A4E-7B44-9120-F7FB51839F19}" type="parTrans" cxnId="{78E3EB80-9545-5B4A-AC2F-76C67DDF9210}">
      <dgm:prSet/>
      <dgm:spPr/>
      <dgm:t>
        <a:bodyPr/>
        <a:lstStyle/>
        <a:p>
          <a:endParaRPr lang="en-US"/>
        </a:p>
      </dgm:t>
    </dgm:pt>
    <dgm:pt modelId="{A138120E-0806-FF41-8D11-B662B07494C0}" type="sibTrans" cxnId="{78E3EB80-9545-5B4A-AC2F-76C67DDF9210}">
      <dgm:prSet/>
      <dgm:spPr/>
      <dgm:t>
        <a:bodyPr/>
        <a:lstStyle/>
        <a:p>
          <a:endParaRPr lang="en-US"/>
        </a:p>
      </dgm:t>
    </dgm:pt>
    <dgm:pt modelId="{B20836B3-1B54-F640-9B9F-ACE866CE8F7C}">
      <dgm:prSet phldrT="[Text]"/>
      <dgm:spPr/>
      <dgm:t>
        <a:bodyPr/>
        <a:lstStyle/>
        <a:p>
          <a:r>
            <a:rPr lang="en-US" dirty="0" smtClean="0"/>
            <a:t>What’s the range?</a:t>
          </a:r>
          <a:endParaRPr lang="en-US" dirty="0"/>
        </a:p>
      </dgm:t>
    </dgm:pt>
    <dgm:pt modelId="{FBC8967C-4C6B-8546-BED8-608322E0846B}" type="parTrans" cxnId="{AD79CF66-8D48-7149-88FE-56319A225415}">
      <dgm:prSet/>
      <dgm:spPr/>
      <dgm:t>
        <a:bodyPr/>
        <a:lstStyle/>
        <a:p>
          <a:endParaRPr lang="en-US"/>
        </a:p>
      </dgm:t>
    </dgm:pt>
    <dgm:pt modelId="{AB11DB76-1A1A-004B-AEF5-ACD17F457545}" type="sibTrans" cxnId="{AD79CF66-8D48-7149-88FE-56319A225415}">
      <dgm:prSet/>
      <dgm:spPr/>
      <dgm:t>
        <a:bodyPr/>
        <a:lstStyle/>
        <a:p>
          <a:endParaRPr lang="en-US"/>
        </a:p>
      </dgm:t>
    </dgm:pt>
    <dgm:pt modelId="{FEBE82DE-9BA1-6F4E-AF30-48AF7AEBDC88}">
      <dgm:prSet phldrT="[Text]"/>
      <dgm:spPr/>
      <dgm:t>
        <a:bodyPr/>
        <a:lstStyle/>
        <a:p>
          <a:r>
            <a:rPr lang="en-US" dirty="0" smtClean="0"/>
            <a:t>Examine the data to identify the category with the largest value</a:t>
          </a:r>
          <a:endParaRPr lang="en-US" dirty="0"/>
        </a:p>
      </dgm:t>
    </dgm:pt>
    <dgm:pt modelId="{0552D39F-77A4-BA46-9957-B6F59BADEB23}" type="parTrans" cxnId="{19BEA504-73F8-CD41-BAE7-1EBE6B1F9680}">
      <dgm:prSet/>
      <dgm:spPr/>
      <dgm:t>
        <a:bodyPr/>
        <a:lstStyle/>
        <a:p>
          <a:endParaRPr lang="en-US"/>
        </a:p>
      </dgm:t>
    </dgm:pt>
    <dgm:pt modelId="{E065D6D0-84DD-304E-A38C-D205FC5B1B2A}" type="sibTrans" cxnId="{19BEA504-73F8-CD41-BAE7-1EBE6B1F9680}">
      <dgm:prSet/>
      <dgm:spPr/>
      <dgm:t>
        <a:bodyPr/>
        <a:lstStyle/>
        <a:p>
          <a:endParaRPr lang="en-US"/>
        </a:p>
      </dgm:t>
    </dgm:pt>
    <dgm:pt modelId="{0F0227BE-2050-1C47-B6A7-B307E3FD3C07}">
      <dgm:prSet phldrT="[Text]"/>
      <dgm:spPr/>
      <dgm:t>
        <a:bodyPr/>
        <a:lstStyle/>
        <a:p>
          <a:r>
            <a:rPr lang="en-US" dirty="0" smtClean="0"/>
            <a:t>Use this value to scale your bars, and to space out the tick marks</a:t>
          </a:r>
          <a:endParaRPr lang="en-US" dirty="0"/>
        </a:p>
      </dgm:t>
    </dgm:pt>
    <dgm:pt modelId="{F68A92EE-A614-0A47-8390-66414A7B98B7}" type="parTrans" cxnId="{E3201336-23EC-B24C-B661-50ACA7CFE2C9}">
      <dgm:prSet/>
      <dgm:spPr/>
      <dgm:t>
        <a:bodyPr/>
        <a:lstStyle/>
        <a:p>
          <a:endParaRPr lang="en-US"/>
        </a:p>
      </dgm:t>
    </dgm:pt>
    <dgm:pt modelId="{B5F87FA4-D1DD-5B4C-BBBD-ACE498D803A9}" type="sibTrans" cxnId="{E3201336-23EC-B24C-B661-50ACA7CFE2C9}">
      <dgm:prSet/>
      <dgm:spPr/>
      <dgm:t>
        <a:bodyPr/>
        <a:lstStyle/>
        <a:p>
          <a:endParaRPr lang="en-US"/>
        </a:p>
      </dgm:t>
    </dgm:pt>
    <dgm:pt modelId="{DD6FC654-414E-A04D-AE69-1EEDAB893AEA}">
      <dgm:prSet phldrT="[Text]"/>
      <dgm:spPr/>
      <dgm:t>
        <a:bodyPr/>
        <a:lstStyle/>
        <a:p>
          <a:r>
            <a:rPr lang="en-US" dirty="0" smtClean="0"/>
            <a:t>What’s the order?</a:t>
          </a:r>
          <a:endParaRPr lang="en-US" dirty="0"/>
        </a:p>
      </dgm:t>
    </dgm:pt>
    <dgm:pt modelId="{FD275E05-4206-D54C-8406-82BD5D4500F9}" type="parTrans" cxnId="{084FC7FF-4528-F442-8132-EFA83AA0EB55}">
      <dgm:prSet/>
      <dgm:spPr/>
      <dgm:t>
        <a:bodyPr/>
        <a:lstStyle/>
        <a:p>
          <a:endParaRPr lang="en-US"/>
        </a:p>
      </dgm:t>
    </dgm:pt>
    <dgm:pt modelId="{CD24B9EF-0E91-0848-A7C1-F682B5069E61}" type="sibTrans" cxnId="{084FC7FF-4528-F442-8132-EFA83AA0EB55}">
      <dgm:prSet/>
      <dgm:spPr/>
      <dgm:t>
        <a:bodyPr/>
        <a:lstStyle/>
        <a:p>
          <a:endParaRPr lang="en-US"/>
        </a:p>
      </dgm:t>
    </dgm:pt>
    <dgm:pt modelId="{A5E2A416-0604-BC41-A41C-FC576869265A}">
      <dgm:prSet phldrT="[Text]"/>
      <dgm:spPr/>
      <dgm:t>
        <a:bodyPr/>
        <a:lstStyle/>
        <a:p>
          <a:r>
            <a:rPr lang="en-US" dirty="0" smtClean="0"/>
            <a:t>The bars can be arranged in any order;        they each tell a different story</a:t>
          </a:r>
          <a:endParaRPr lang="en-US" dirty="0"/>
        </a:p>
      </dgm:t>
    </dgm:pt>
    <dgm:pt modelId="{E5C3BB46-C6D2-3648-BEDB-2C3A4C0ED5C0}" type="parTrans" cxnId="{B24EABB1-2CC4-6348-BC97-4596E73A0DDB}">
      <dgm:prSet/>
      <dgm:spPr/>
      <dgm:t>
        <a:bodyPr/>
        <a:lstStyle/>
        <a:p>
          <a:endParaRPr lang="en-US"/>
        </a:p>
      </dgm:t>
    </dgm:pt>
    <dgm:pt modelId="{288B116F-7BB3-F24F-9A21-D3E0C8BE2FD8}" type="sibTrans" cxnId="{B24EABB1-2CC4-6348-BC97-4596E73A0DDB}">
      <dgm:prSet/>
      <dgm:spPr/>
      <dgm:t>
        <a:bodyPr/>
        <a:lstStyle/>
        <a:p>
          <a:endParaRPr lang="en-US"/>
        </a:p>
      </dgm:t>
    </dgm:pt>
    <dgm:pt modelId="{3800ABB6-A9E1-C541-BFBB-319560277C30}">
      <dgm:prSet phldrT="[Text]"/>
      <dgm:spPr/>
      <dgm:t>
        <a:bodyPr/>
        <a:lstStyle/>
        <a:p>
          <a:r>
            <a:rPr lang="en-US" dirty="0" smtClean="0"/>
            <a:t>Just remember: if you have subcategories, they should always appear in the </a:t>
          </a:r>
          <a:r>
            <a:rPr lang="en-US" b="1" dirty="0" smtClean="0"/>
            <a:t>same order</a:t>
          </a:r>
          <a:endParaRPr lang="en-US" b="1" dirty="0"/>
        </a:p>
      </dgm:t>
    </dgm:pt>
    <dgm:pt modelId="{08912C99-34CF-0D43-AA76-5D966243C870}" type="parTrans" cxnId="{10D846EF-4DB3-604B-BDE5-5D621489489B}">
      <dgm:prSet/>
      <dgm:spPr/>
      <dgm:t>
        <a:bodyPr/>
        <a:lstStyle/>
        <a:p>
          <a:endParaRPr lang="en-US"/>
        </a:p>
      </dgm:t>
    </dgm:pt>
    <dgm:pt modelId="{CC02A3F5-27D9-8644-B17D-8DD121C1313D}" type="sibTrans" cxnId="{10D846EF-4DB3-604B-BDE5-5D621489489B}">
      <dgm:prSet/>
      <dgm:spPr/>
      <dgm:t>
        <a:bodyPr/>
        <a:lstStyle/>
        <a:p>
          <a:endParaRPr lang="en-US"/>
        </a:p>
      </dgm:t>
    </dgm:pt>
    <dgm:pt modelId="{2896BF11-0CD2-8540-AF62-14E475E75818}" type="pres">
      <dgm:prSet presAssocID="{F332DF61-8473-0A47-991E-B61EEF16A4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E4C92-B4F6-CC4D-A9BD-856662E2B5D7}" type="pres">
      <dgm:prSet presAssocID="{268A5387-EFE5-3A43-97AB-22E76144D7B5}" presName="linNode" presStyleCnt="0"/>
      <dgm:spPr/>
      <dgm:t>
        <a:bodyPr/>
        <a:lstStyle/>
        <a:p>
          <a:endParaRPr lang="en-US"/>
        </a:p>
      </dgm:t>
    </dgm:pt>
    <dgm:pt modelId="{A2BC35B4-8BC8-7C4B-A6E0-830B7695AA24}" type="pres">
      <dgm:prSet presAssocID="{268A5387-EFE5-3A43-97AB-22E76144D7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8108D-4306-7645-959F-C23992A73B91}" type="pres">
      <dgm:prSet presAssocID="{268A5387-EFE5-3A43-97AB-22E76144D7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AFE75-13B6-2E40-A6A0-85AAAE274E19}" type="pres">
      <dgm:prSet presAssocID="{029A91BA-7F70-3A48-BEC4-E8C1E9E3CC57}" presName="sp" presStyleCnt="0"/>
      <dgm:spPr/>
      <dgm:t>
        <a:bodyPr/>
        <a:lstStyle/>
        <a:p>
          <a:endParaRPr lang="en-US"/>
        </a:p>
      </dgm:t>
    </dgm:pt>
    <dgm:pt modelId="{E7B61F61-1F2D-8F4E-9845-DDFA0C56017F}" type="pres">
      <dgm:prSet presAssocID="{B20836B3-1B54-F640-9B9F-ACE866CE8F7C}" presName="linNode" presStyleCnt="0"/>
      <dgm:spPr/>
      <dgm:t>
        <a:bodyPr/>
        <a:lstStyle/>
        <a:p>
          <a:endParaRPr lang="en-US"/>
        </a:p>
      </dgm:t>
    </dgm:pt>
    <dgm:pt modelId="{81285199-CA43-5241-B40D-C070AC310B2E}" type="pres">
      <dgm:prSet presAssocID="{B20836B3-1B54-F640-9B9F-ACE866CE8F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8CA3F-4CBE-3940-9BC9-36B61AAC870D}" type="pres">
      <dgm:prSet presAssocID="{B20836B3-1B54-F640-9B9F-ACE866CE8F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0D8B1-531A-7548-82D9-2CF95ACCA60C}" type="pres">
      <dgm:prSet presAssocID="{AB11DB76-1A1A-004B-AEF5-ACD17F457545}" presName="sp" presStyleCnt="0"/>
      <dgm:spPr/>
      <dgm:t>
        <a:bodyPr/>
        <a:lstStyle/>
        <a:p>
          <a:endParaRPr lang="en-US"/>
        </a:p>
      </dgm:t>
    </dgm:pt>
    <dgm:pt modelId="{2DB4F64A-FD15-5441-8DF8-6E11B50D150C}" type="pres">
      <dgm:prSet presAssocID="{DD6FC654-414E-A04D-AE69-1EEDAB893AEA}" presName="linNode" presStyleCnt="0"/>
      <dgm:spPr/>
      <dgm:t>
        <a:bodyPr/>
        <a:lstStyle/>
        <a:p>
          <a:endParaRPr lang="en-US"/>
        </a:p>
      </dgm:t>
    </dgm:pt>
    <dgm:pt modelId="{0247B799-6129-6C4F-A317-EAD015B7A8AE}" type="pres">
      <dgm:prSet presAssocID="{DD6FC654-414E-A04D-AE69-1EEDAB893AE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907D-5620-D948-AA09-9DC591A43735}" type="pres">
      <dgm:prSet presAssocID="{DD6FC654-414E-A04D-AE69-1EEDAB893AE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01336-23EC-B24C-B661-50ACA7CFE2C9}" srcId="{B20836B3-1B54-F640-9B9F-ACE866CE8F7C}" destId="{0F0227BE-2050-1C47-B6A7-B307E3FD3C07}" srcOrd="1" destOrd="0" parTransId="{F68A92EE-A614-0A47-8390-66414A7B98B7}" sibTransId="{B5F87FA4-D1DD-5B4C-BBBD-ACE498D803A9}"/>
    <dgm:cxn modelId="{8FF9FA36-FC33-A948-94AE-6058573721E2}" type="presOf" srcId="{268A5387-EFE5-3A43-97AB-22E76144D7B5}" destId="{A2BC35B4-8BC8-7C4B-A6E0-830B7695AA24}" srcOrd="0" destOrd="0" presId="urn:microsoft.com/office/officeart/2005/8/layout/vList5"/>
    <dgm:cxn modelId="{B24EABB1-2CC4-6348-BC97-4596E73A0DDB}" srcId="{DD6FC654-414E-A04D-AE69-1EEDAB893AEA}" destId="{A5E2A416-0604-BC41-A41C-FC576869265A}" srcOrd="0" destOrd="0" parTransId="{E5C3BB46-C6D2-3648-BEDB-2C3A4C0ED5C0}" sibTransId="{288B116F-7BB3-F24F-9A21-D3E0C8BE2FD8}"/>
    <dgm:cxn modelId="{A1CBB983-BB96-8B46-9497-7199971297D2}" type="presOf" srcId="{A5E2A416-0604-BC41-A41C-FC576869265A}" destId="{E94B907D-5620-D948-AA09-9DC591A43735}" srcOrd="0" destOrd="0" presId="urn:microsoft.com/office/officeart/2005/8/layout/vList5"/>
    <dgm:cxn modelId="{0BC3A784-2A80-7649-BF8E-85FAD95AED4E}" type="presOf" srcId="{FEBE82DE-9BA1-6F4E-AF30-48AF7AEBDC88}" destId="{DB38CA3F-4CBE-3940-9BC9-36B61AAC870D}" srcOrd="0" destOrd="0" presId="urn:microsoft.com/office/officeart/2005/8/layout/vList5"/>
    <dgm:cxn modelId="{10D846EF-4DB3-604B-BDE5-5D621489489B}" srcId="{DD6FC654-414E-A04D-AE69-1EEDAB893AEA}" destId="{3800ABB6-A9E1-C541-BFBB-319560277C30}" srcOrd="1" destOrd="0" parTransId="{08912C99-34CF-0D43-AA76-5D966243C870}" sibTransId="{CC02A3F5-27D9-8644-B17D-8DD121C1313D}"/>
    <dgm:cxn modelId="{74F04EE5-1433-5947-ABA1-2B6E20F19276}" type="presOf" srcId="{DD6FC654-414E-A04D-AE69-1EEDAB893AEA}" destId="{0247B799-6129-6C4F-A317-EAD015B7A8AE}" srcOrd="0" destOrd="0" presId="urn:microsoft.com/office/officeart/2005/8/layout/vList5"/>
    <dgm:cxn modelId="{E7884830-6CBF-C54B-B49F-6ABB54AF70EA}" srcId="{268A5387-EFE5-3A43-97AB-22E76144D7B5}" destId="{FF952734-485E-F44F-AB97-2615B169C49F}" srcOrd="0" destOrd="0" parTransId="{B96B3630-F786-5D49-9551-C0883C2CCEC3}" sibTransId="{690A2141-A27B-9943-A96C-5DF9B7332C59}"/>
    <dgm:cxn modelId="{19BEA504-73F8-CD41-BAE7-1EBE6B1F9680}" srcId="{B20836B3-1B54-F640-9B9F-ACE866CE8F7C}" destId="{FEBE82DE-9BA1-6F4E-AF30-48AF7AEBDC88}" srcOrd="0" destOrd="0" parTransId="{0552D39F-77A4-BA46-9957-B6F59BADEB23}" sibTransId="{E065D6D0-84DD-304E-A38C-D205FC5B1B2A}"/>
    <dgm:cxn modelId="{14582AD5-5F07-7346-9A79-D2AD4420DD1E}" srcId="{F332DF61-8473-0A47-991E-B61EEF16A4D2}" destId="{268A5387-EFE5-3A43-97AB-22E76144D7B5}" srcOrd="0" destOrd="0" parTransId="{EADF7CDE-D9AB-344E-87B7-A8A7175CE4CB}" sibTransId="{029A91BA-7F70-3A48-BEC4-E8C1E9E3CC57}"/>
    <dgm:cxn modelId="{084FC7FF-4528-F442-8132-EFA83AA0EB55}" srcId="{F332DF61-8473-0A47-991E-B61EEF16A4D2}" destId="{DD6FC654-414E-A04D-AE69-1EEDAB893AEA}" srcOrd="2" destOrd="0" parTransId="{FD275E05-4206-D54C-8406-82BD5D4500F9}" sibTransId="{CD24B9EF-0E91-0848-A7C1-F682B5069E61}"/>
    <dgm:cxn modelId="{97073641-56C0-AF47-A6D8-15D6D3D722EF}" type="presOf" srcId="{0F0227BE-2050-1C47-B6A7-B307E3FD3C07}" destId="{DB38CA3F-4CBE-3940-9BC9-36B61AAC870D}" srcOrd="0" destOrd="1" presId="urn:microsoft.com/office/officeart/2005/8/layout/vList5"/>
    <dgm:cxn modelId="{4E373AF6-CBF5-374F-8A8D-4258C89B71B3}" type="presOf" srcId="{3800ABB6-A9E1-C541-BFBB-319560277C30}" destId="{E94B907D-5620-D948-AA09-9DC591A43735}" srcOrd="0" destOrd="1" presId="urn:microsoft.com/office/officeart/2005/8/layout/vList5"/>
    <dgm:cxn modelId="{AC420423-D917-FA46-AC3C-BD7946B85BC3}" type="presOf" srcId="{FF952734-485E-F44F-AB97-2615B169C49F}" destId="{39B8108D-4306-7645-959F-C23992A73B91}" srcOrd="0" destOrd="0" presId="urn:microsoft.com/office/officeart/2005/8/layout/vList5"/>
    <dgm:cxn modelId="{AD79CF66-8D48-7149-88FE-56319A225415}" srcId="{F332DF61-8473-0A47-991E-B61EEF16A4D2}" destId="{B20836B3-1B54-F640-9B9F-ACE866CE8F7C}" srcOrd="1" destOrd="0" parTransId="{FBC8967C-4C6B-8546-BED8-608322E0846B}" sibTransId="{AB11DB76-1A1A-004B-AEF5-ACD17F457545}"/>
    <dgm:cxn modelId="{78E3EB80-9545-5B4A-AC2F-76C67DDF9210}" srcId="{268A5387-EFE5-3A43-97AB-22E76144D7B5}" destId="{6E59E86E-9FA2-B34D-A0B3-3795AAB95708}" srcOrd="1" destOrd="0" parTransId="{163B3D08-3A4E-7B44-9120-F7FB51839F19}" sibTransId="{A138120E-0806-FF41-8D11-B662B07494C0}"/>
    <dgm:cxn modelId="{21E3C5AE-02C8-694D-8E8F-A3C983747B5E}" type="presOf" srcId="{B20836B3-1B54-F640-9B9F-ACE866CE8F7C}" destId="{81285199-CA43-5241-B40D-C070AC310B2E}" srcOrd="0" destOrd="0" presId="urn:microsoft.com/office/officeart/2005/8/layout/vList5"/>
    <dgm:cxn modelId="{F1E3B17D-078A-B046-9D1C-1138733ADB66}" type="presOf" srcId="{6E59E86E-9FA2-B34D-A0B3-3795AAB95708}" destId="{39B8108D-4306-7645-959F-C23992A73B91}" srcOrd="0" destOrd="1" presId="urn:microsoft.com/office/officeart/2005/8/layout/vList5"/>
    <dgm:cxn modelId="{3511B36F-E29A-4247-A189-559C0D6CCFF1}" type="presOf" srcId="{F332DF61-8473-0A47-991E-B61EEF16A4D2}" destId="{2896BF11-0CD2-8540-AF62-14E475E75818}" srcOrd="0" destOrd="0" presId="urn:microsoft.com/office/officeart/2005/8/layout/vList5"/>
    <dgm:cxn modelId="{4039CD8F-0A4F-CE4C-94D5-687BA2AAF678}" type="presParOf" srcId="{2896BF11-0CD2-8540-AF62-14E475E75818}" destId="{C79E4C92-B4F6-CC4D-A9BD-856662E2B5D7}" srcOrd="0" destOrd="0" presId="urn:microsoft.com/office/officeart/2005/8/layout/vList5"/>
    <dgm:cxn modelId="{D41DFC20-B7C2-B946-A4AE-3918D80938B7}" type="presParOf" srcId="{C79E4C92-B4F6-CC4D-A9BD-856662E2B5D7}" destId="{A2BC35B4-8BC8-7C4B-A6E0-830B7695AA24}" srcOrd="0" destOrd="0" presId="urn:microsoft.com/office/officeart/2005/8/layout/vList5"/>
    <dgm:cxn modelId="{B725553B-89AE-AF4A-A533-6BDA1022791B}" type="presParOf" srcId="{C79E4C92-B4F6-CC4D-A9BD-856662E2B5D7}" destId="{39B8108D-4306-7645-959F-C23992A73B91}" srcOrd="1" destOrd="0" presId="urn:microsoft.com/office/officeart/2005/8/layout/vList5"/>
    <dgm:cxn modelId="{78EAEA87-0F5D-2D43-9EF5-24F1F49244B5}" type="presParOf" srcId="{2896BF11-0CD2-8540-AF62-14E475E75818}" destId="{186AFE75-13B6-2E40-A6A0-85AAAE274E19}" srcOrd="1" destOrd="0" presId="urn:microsoft.com/office/officeart/2005/8/layout/vList5"/>
    <dgm:cxn modelId="{2EAFF657-0B57-E948-A726-0734D06C42EA}" type="presParOf" srcId="{2896BF11-0CD2-8540-AF62-14E475E75818}" destId="{E7B61F61-1F2D-8F4E-9845-DDFA0C56017F}" srcOrd="2" destOrd="0" presId="urn:microsoft.com/office/officeart/2005/8/layout/vList5"/>
    <dgm:cxn modelId="{1C49CFA0-C8C5-D44A-8E45-7A4BB98F1A7B}" type="presParOf" srcId="{E7B61F61-1F2D-8F4E-9845-DDFA0C56017F}" destId="{81285199-CA43-5241-B40D-C070AC310B2E}" srcOrd="0" destOrd="0" presId="urn:microsoft.com/office/officeart/2005/8/layout/vList5"/>
    <dgm:cxn modelId="{F94C53BA-EC05-1E43-B843-3867572A0843}" type="presParOf" srcId="{E7B61F61-1F2D-8F4E-9845-DDFA0C56017F}" destId="{DB38CA3F-4CBE-3940-9BC9-36B61AAC870D}" srcOrd="1" destOrd="0" presId="urn:microsoft.com/office/officeart/2005/8/layout/vList5"/>
    <dgm:cxn modelId="{E22040B8-1655-7D43-98D0-C7C69D7BC34D}" type="presParOf" srcId="{2896BF11-0CD2-8540-AF62-14E475E75818}" destId="{2960D8B1-531A-7548-82D9-2CF95ACCA60C}" srcOrd="3" destOrd="0" presId="urn:microsoft.com/office/officeart/2005/8/layout/vList5"/>
    <dgm:cxn modelId="{3FCB1799-4564-C64F-BE20-F431686B4A5C}" type="presParOf" srcId="{2896BF11-0CD2-8540-AF62-14E475E75818}" destId="{2DB4F64A-FD15-5441-8DF8-6E11B50D150C}" srcOrd="4" destOrd="0" presId="urn:microsoft.com/office/officeart/2005/8/layout/vList5"/>
    <dgm:cxn modelId="{3286D7D2-9503-F447-AF01-7631DF4D245C}" type="presParOf" srcId="{2DB4F64A-FD15-5441-8DF8-6E11B50D150C}" destId="{0247B799-6129-6C4F-A317-EAD015B7A8AE}" srcOrd="0" destOrd="0" presId="urn:microsoft.com/office/officeart/2005/8/layout/vList5"/>
    <dgm:cxn modelId="{92C932F0-B566-BD40-B7B7-23315474DF03}" type="presParOf" srcId="{2DB4F64A-FD15-5441-8DF8-6E11B50D150C}" destId="{E94B907D-5620-D948-AA09-9DC591A437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2DF61-8473-0A47-991E-B61EEF16A4D2}" type="doc">
      <dgm:prSet loTypeId="urn:microsoft.com/office/officeart/2005/8/layout/vList5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68A5387-EFE5-3A43-97AB-22E76144D7B5}">
      <dgm:prSet phldrT="[Text]"/>
      <dgm:spPr/>
      <dgm:t>
        <a:bodyPr/>
        <a:lstStyle/>
        <a:p>
          <a:r>
            <a:rPr lang="en-US" dirty="0" smtClean="0"/>
            <a:t>What’s the right granularity?</a:t>
          </a:r>
          <a:endParaRPr lang="en-US" dirty="0"/>
        </a:p>
      </dgm:t>
    </dgm:pt>
    <dgm:pt modelId="{EADF7CDE-D9AB-344E-87B7-A8A7175CE4CB}" type="parTrans" cxnId="{14582AD5-5F07-7346-9A79-D2AD4420DD1E}">
      <dgm:prSet/>
      <dgm:spPr/>
      <dgm:t>
        <a:bodyPr/>
        <a:lstStyle/>
        <a:p>
          <a:endParaRPr lang="en-US"/>
        </a:p>
      </dgm:t>
    </dgm:pt>
    <dgm:pt modelId="{029A91BA-7F70-3A48-BEC4-E8C1E9E3CC57}" type="sibTrans" cxnId="{14582AD5-5F07-7346-9A79-D2AD4420DD1E}">
      <dgm:prSet/>
      <dgm:spPr/>
      <dgm:t>
        <a:bodyPr/>
        <a:lstStyle/>
        <a:p>
          <a:endParaRPr lang="en-US"/>
        </a:p>
      </dgm:t>
    </dgm:pt>
    <dgm:pt modelId="{FF952734-485E-F44F-AB97-2615B169C49F}">
      <dgm:prSet phldrT="[Text]"/>
      <dgm:spPr/>
      <dgm:t>
        <a:bodyPr/>
        <a:lstStyle/>
        <a:p>
          <a:r>
            <a:rPr lang="en-US" dirty="0" smtClean="0"/>
            <a:t>Examine the data to figure out how you want to aggregate the samples</a:t>
          </a:r>
          <a:endParaRPr lang="en-US" dirty="0"/>
        </a:p>
      </dgm:t>
    </dgm:pt>
    <dgm:pt modelId="{B96B3630-F786-5D49-9551-C0883C2CCEC3}" type="parTrans" cxnId="{E7884830-6CBF-C54B-B49F-6ABB54AF70EA}">
      <dgm:prSet/>
      <dgm:spPr/>
      <dgm:t>
        <a:bodyPr/>
        <a:lstStyle/>
        <a:p>
          <a:endParaRPr lang="en-US"/>
        </a:p>
      </dgm:t>
    </dgm:pt>
    <dgm:pt modelId="{690A2141-A27B-9943-A96C-5DF9B7332C59}" type="sibTrans" cxnId="{E7884830-6CBF-C54B-B49F-6ABB54AF70EA}">
      <dgm:prSet/>
      <dgm:spPr/>
      <dgm:t>
        <a:bodyPr/>
        <a:lstStyle/>
        <a:p>
          <a:endParaRPr lang="en-US"/>
        </a:p>
      </dgm:t>
    </dgm:pt>
    <dgm:pt modelId="{6E59E86E-9FA2-B34D-A0B3-3795AAB95708}">
      <dgm:prSet phldrT="[Text]"/>
      <dgm:spPr/>
      <dgm:t>
        <a:bodyPr/>
        <a:lstStyle/>
        <a:p>
          <a:r>
            <a:rPr lang="en-US" dirty="0" smtClean="0"/>
            <a:t>Use this to draw the tick marks for the independent axis (don’t forget labels!)</a:t>
          </a:r>
          <a:endParaRPr lang="en-US" dirty="0"/>
        </a:p>
      </dgm:t>
    </dgm:pt>
    <dgm:pt modelId="{163B3D08-3A4E-7B44-9120-F7FB51839F19}" type="parTrans" cxnId="{78E3EB80-9545-5B4A-AC2F-76C67DDF9210}">
      <dgm:prSet/>
      <dgm:spPr/>
      <dgm:t>
        <a:bodyPr/>
        <a:lstStyle/>
        <a:p>
          <a:endParaRPr lang="en-US"/>
        </a:p>
      </dgm:t>
    </dgm:pt>
    <dgm:pt modelId="{A138120E-0806-FF41-8D11-B662B07494C0}" type="sibTrans" cxnId="{78E3EB80-9545-5B4A-AC2F-76C67DDF9210}">
      <dgm:prSet/>
      <dgm:spPr/>
      <dgm:t>
        <a:bodyPr/>
        <a:lstStyle/>
        <a:p>
          <a:endParaRPr lang="en-US"/>
        </a:p>
      </dgm:t>
    </dgm:pt>
    <dgm:pt modelId="{B20836B3-1B54-F640-9B9F-ACE866CE8F7C}">
      <dgm:prSet phldrT="[Text]"/>
      <dgm:spPr/>
      <dgm:t>
        <a:bodyPr/>
        <a:lstStyle/>
        <a:p>
          <a:r>
            <a:rPr lang="en-US" dirty="0" smtClean="0"/>
            <a:t>What’s the range?</a:t>
          </a:r>
          <a:endParaRPr lang="en-US" dirty="0"/>
        </a:p>
      </dgm:t>
    </dgm:pt>
    <dgm:pt modelId="{FBC8967C-4C6B-8546-BED8-608322E0846B}" type="parTrans" cxnId="{AD79CF66-8D48-7149-88FE-56319A225415}">
      <dgm:prSet/>
      <dgm:spPr/>
      <dgm:t>
        <a:bodyPr/>
        <a:lstStyle/>
        <a:p>
          <a:endParaRPr lang="en-US"/>
        </a:p>
      </dgm:t>
    </dgm:pt>
    <dgm:pt modelId="{AB11DB76-1A1A-004B-AEF5-ACD17F457545}" type="sibTrans" cxnId="{AD79CF66-8D48-7149-88FE-56319A225415}">
      <dgm:prSet/>
      <dgm:spPr/>
      <dgm:t>
        <a:bodyPr/>
        <a:lstStyle/>
        <a:p>
          <a:endParaRPr lang="en-US"/>
        </a:p>
      </dgm:t>
    </dgm:pt>
    <dgm:pt modelId="{FEBE82DE-9BA1-6F4E-AF30-48AF7AEBDC88}">
      <dgm:prSet phldrT="[Text]"/>
      <dgm:spPr/>
      <dgm:t>
        <a:bodyPr/>
        <a:lstStyle/>
        <a:p>
          <a:r>
            <a:rPr lang="en-US" dirty="0" smtClean="0"/>
            <a:t>Examine the data to identify the largest value</a:t>
          </a:r>
          <a:endParaRPr lang="en-US" dirty="0"/>
        </a:p>
      </dgm:t>
    </dgm:pt>
    <dgm:pt modelId="{0552D39F-77A4-BA46-9957-B6F59BADEB23}" type="parTrans" cxnId="{19BEA504-73F8-CD41-BAE7-1EBE6B1F9680}">
      <dgm:prSet/>
      <dgm:spPr/>
      <dgm:t>
        <a:bodyPr/>
        <a:lstStyle/>
        <a:p>
          <a:endParaRPr lang="en-US"/>
        </a:p>
      </dgm:t>
    </dgm:pt>
    <dgm:pt modelId="{E065D6D0-84DD-304E-A38C-D205FC5B1B2A}" type="sibTrans" cxnId="{19BEA504-73F8-CD41-BAE7-1EBE6B1F9680}">
      <dgm:prSet/>
      <dgm:spPr/>
      <dgm:t>
        <a:bodyPr/>
        <a:lstStyle/>
        <a:p>
          <a:endParaRPr lang="en-US"/>
        </a:p>
      </dgm:t>
    </dgm:pt>
    <dgm:pt modelId="{0F0227BE-2050-1C47-B6A7-B307E3FD3C07}">
      <dgm:prSet phldrT="[Text]"/>
      <dgm:spPr/>
      <dgm:t>
        <a:bodyPr/>
        <a:lstStyle/>
        <a:p>
          <a:r>
            <a:rPr lang="en-US" dirty="0" smtClean="0"/>
            <a:t>Use this value to scale your axes, and to space out the tick marks on the dependent axis</a:t>
          </a:r>
          <a:endParaRPr lang="en-US" dirty="0"/>
        </a:p>
      </dgm:t>
    </dgm:pt>
    <dgm:pt modelId="{F68A92EE-A614-0A47-8390-66414A7B98B7}" type="parTrans" cxnId="{E3201336-23EC-B24C-B661-50ACA7CFE2C9}">
      <dgm:prSet/>
      <dgm:spPr/>
      <dgm:t>
        <a:bodyPr/>
        <a:lstStyle/>
        <a:p>
          <a:endParaRPr lang="en-US"/>
        </a:p>
      </dgm:t>
    </dgm:pt>
    <dgm:pt modelId="{B5F87FA4-D1DD-5B4C-BBBD-ACE498D803A9}" type="sibTrans" cxnId="{E3201336-23EC-B24C-B661-50ACA7CFE2C9}">
      <dgm:prSet/>
      <dgm:spPr/>
      <dgm:t>
        <a:bodyPr/>
        <a:lstStyle/>
        <a:p>
          <a:endParaRPr lang="en-US"/>
        </a:p>
      </dgm:t>
    </dgm:pt>
    <dgm:pt modelId="{DD6FC654-414E-A04D-AE69-1EEDAB893AEA}">
      <dgm:prSet phldrT="[Text]"/>
      <dgm:spPr/>
      <dgm:t>
        <a:bodyPr/>
        <a:lstStyle/>
        <a:p>
          <a:r>
            <a:rPr lang="en-US" dirty="0" smtClean="0"/>
            <a:t>Multiple trends to compare?</a:t>
          </a:r>
          <a:endParaRPr lang="en-US" dirty="0"/>
        </a:p>
      </dgm:t>
    </dgm:pt>
    <dgm:pt modelId="{FD275E05-4206-D54C-8406-82BD5D4500F9}" type="parTrans" cxnId="{084FC7FF-4528-F442-8132-EFA83AA0EB55}">
      <dgm:prSet/>
      <dgm:spPr/>
      <dgm:t>
        <a:bodyPr/>
        <a:lstStyle/>
        <a:p>
          <a:endParaRPr lang="en-US"/>
        </a:p>
      </dgm:t>
    </dgm:pt>
    <dgm:pt modelId="{CD24B9EF-0E91-0848-A7C1-F682B5069E61}" type="sibTrans" cxnId="{084FC7FF-4528-F442-8132-EFA83AA0EB55}">
      <dgm:prSet/>
      <dgm:spPr/>
      <dgm:t>
        <a:bodyPr/>
        <a:lstStyle/>
        <a:p>
          <a:endParaRPr lang="en-US"/>
        </a:p>
      </dgm:t>
    </dgm:pt>
    <dgm:pt modelId="{A5E2A416-0604-BC41-A41C-FC576869265A}">
      <dgm:prSet phldrT="[Text]"/>
      <dgm:spPr/>
      <dgm:t>
        <a:bodyPr/>
        <a:lstStyle/>
        <a:p>
          <a:r>
            <a:rPr lang="en-US" dirty="0" smtClean="0"/>
            <a:t>You can use multiple lines to compare multiple trends</a:t>
          </a:r>
          <a:endParaRPr lang="en-US" dirty="0"/>
        </a:p>
      </dgm:t>
    </dgm:pt>
    <dgm:pt modelId="{E5C3BB46-C6D2-3648-BEDB-2C3A4C0ED5C0}" type="parTrans" cxnId="{B24EABB1-2CC4-6348-BC97-4596E73A0DDB}">
      <dgm:prSet/>
      <dgm:spPr/>
      <dgm:t>
        <a:bodyPr/>
        <a:lstStyle/>
        <a:p>
          <a:endParaRPr lang="en-US"/>
        </a:p>
      </dgm:t>
    </dgm:pt>
    <dgm:pt modelId="{288B116F-7BB3-F24F-9A21-D3E0C8BE2FD8}" type="sibTrans" cxnId="{B24EABB1-2CC4-6348-BC97-4596E73A0DDB}">
      <dgm:prSet/>
      <dgm:spPr/>
      <dgm:t>
        <a:bodyPr/>
        <a:lstStyle/>
        <a:p>
          <a:endParaRPr lang="en-US"/>
        </a:p>
      </dgm:t>
    </dgm:pt>
    <dgm:pt modelId="{3800ABB6-A9E1-C541-BFBB-319560277C30}">
      <dgm:prSet phldrT="[Text]"/>
      <dgm:spPr/>
      <dgm:t>
        <a:bodyPr/>
        <a:lstStyle/>
        <a:p>
          <a:r>
            <a:rPr lang="en-US" dirty="0" smtClean="0"/>
            <a:t>Just remember: if you have multiple lines, they should always have the </a:t>
          </a:r>
          <a:r>
            <a:rPr lang="en-US" b="1" dirty="0" smtClean="0"/>
            <a:t>same scale</a:t>
          </a:r>
          <a:endParaRPr lang="en-US" b="1" dirty="0"/>
        </a:p>
      </dgm:t>
    </dgm:pt>
    <dgm:pt modelId="{08912C99-34CF-0D43-AA76-5D966243C870}" type="parTrans" cxnId="{10D846EF-4DB3-604B-BDE5-5D621489489B}">
      <dgm:prSet/>
      <dgm:spPr/>
      <dgm:t>
        <a:bodyPr/>
        <a:lstStyle/>
        <a:p>
          <a:endParaRPr lang="en-US"/>
        </a:p>
      </dgm:t>
    </dgm:pt>
    <dgm:pt modelId="{CC02A3F5-27D9-8644-B17D-8DD121C1313D}" type="sibTrans" cxnId="{10D846EF-4DB3-604B-BDE5-5D621489489B}">
      <dgm:prSet/>
      <dgm:spPr/>
      <dgm:t>
        <a:bodyPr/>
        <a:lstStyle/>
        <a:p>
          <a:endParaRPr lang="en-US"/>
        </a:p>
      </dgm:t>
    </dgm:pt>
    <dgm:pt modelId="{2896BF11-0CD2-8540-AF62-14E475E75818}" type="pres">
      <dgm:prSet presAssocID="{F332DF61-8473-0A47-991E-B61EEF16A4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E4C92-B4F6-CC4D-A9BD-856662E2B5D7}" type="pres">
      <dgm:prSet presAssocID="{268A5387-EFE5-3A43-97AB-22E76144D7B5}" presName="linNode" presStyleCnt="0"/>
      <dgm:spPr/>
      <dgm:t>
        <a:bodyPr/>
        <a:lstStyle/>
        <a:p>
          <a:endParaRPr lang="en-US"/>
        </a:p>
      </dgm:t>
    </dgm:pt>
    <dgm:pt modelId="{A2BC35B4-8BC8-7C4B-A6E0-830B7695AA24}" type="pres">
      <dgm:prSet presAssocID="{268A5387-EFE5-3A43-97AB-22E76144D7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8108D-4306-7645-959F-C23992A73B91}" type="pres">
      <dgm:prSet presAssocID="{268A5387-EFE5-3A43-97AB-22E76144D7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AFE75-13B6-2E40-A6A0-85AAAE274E19}" type="pres">
      <dgm:prSet presAssocID="{029A91BA-7F70-3A48-BEC4-E8C1E9E3CC57}" presName="sp" presStyleCnt="0"/>
      <dgm:spPr/>
      <dgm:t>
        <a:bodyPr/>
        <a:lstStyle/>
        <a:p>
          <a:endParaRPr lang="en-US"/>
        </a:p>
      </dgm:t>
    </dgm:pt>
    <dgm:pt modelId="{E7B61F61-1F2D-8F4E-9845-DDFA0C56017F}" type="pres">
      <dgm:prSet presAssocID="{B20836B3-1B54-F640-9B9F-ACE866CE8F7C}" presName="linNode" presStyleCnt="0"/>
      <dgm:spPr/>
      <dgm:t>
        <a:bodyPr/>
        <a:lstStyle/>
        <a:p>
          <a:endParaRPr lang="en-US"/>
        </a:p>
      </dgm:t>
    </dgm:pt>
    <dgm:pt modelId="{81285199-CA43-5241-B40D-C070AC310B2E}" type="pres">
      <dgm:prSet presAssocID="{B20836B3-1B54-F640-9B9F-ACE866CE8F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8CA3F-4CBE-3940-9BC9-36B61AAC870D}" type="pres">
      <dgm:prSet presAssocID="{B20836B3-1B54-F640-9B9F-ACE866CE8F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0D8B1-531A-7548-82D9-2CF95ACCA60C}" type="pres">
      <dgm:prSet presAssocID="{AB11DB76-1A1A-004B-AEF5-ACD17F457545}" presName="sp" presStyleCnt="0"/>
      <dgm:spPr/>
      <dgm:t>
        <a:bodyPr/>
        <a:lstStyle/>
        <a:p>
          <a:endParaRPr lang="en-US"/>
        </a:p>
      </dgm:t>
    </dgm:pt>
    <dgm:pt modelId="{2DB4F64A-FD15-5441-8DF8-6E11B50D150C}" type="pres">
      <dgm:prSet presAssocID="{DD6FC654-414E-A04D-AE69-1EEDAB893AEA}" presName="linNode" presStyleCnt="0"/>
      <dgm:spPr/>
      <dgm:t>
        <a:bodyPr/>
        <a:lstStyle/>
        <a:p>
          <a:endParaRPr lang="en-US"/>
        </a:p>
      </dgm:t>
    </dgm:pt>
    <dgm:pt modelId="{0247B799-6129-6C4F-A317-EAD015B7A8AE}" type="pres">
      <dgm:prSet presAssocID="{DD6FC654-414E-A04D-AE69-1EEDAB893AE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907D-5620-D948-AA09-9DC591A43735}" type="pres">
      <dgm:prSet presAssocID="{DD6FC654-414E-A04D-AE69-1EEDAB893AE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BC440-6DF6-824E-B848-429FEDDF1370}" type="presOf" srcId="{268A5387-EFE5-3A43-97AB-22E76144D7B5}" destId="{A2BC35B4-8BC8-7C4B-A6E0-830B7695AA24}" srcOrd="0" destOrd="0" presId="urn:microsoft.com/office/officeart/2005/8/layout/vList5"/>
    <dgm:cxn modelId="{DE4D9A3C-59CA-A248-B119-8F89513C98D3}" type="presOf" srcId="{3800ABB6-A9E1-C541-BFBB-319560277C30}" destId="{E94B907D-5620-D948-AA09-9DC591A43735}" srcOrd="0" destOrd="1" presId="urn:microsoft.com/office/officeart/2005/8/layout/vList5"/>
    <dgm:cxn modelId="{E3201336-23EC-B24C-B661-50ACA7CFE2C9}" srcId="{B20836B3-1B54-F640-9B9F-ACE866CE8F7C}" destId="{0F0227BE-2050-1C47-B6A7-B307E3FD3C07}" srcOrd="1" destOrd="0" parTransId="{F68A92EE-A614-0A47-8390-66414A7B98B7}" sibTransId="{B5F87FA4-D1DD-5B4C-BBBD-ACE498D803A9}"/>
    <dgm:cxn modelId="{DFD273BF-C9FE-6A4A-AE31-EF8C0EAD4EB6}" type="presOf" srcId="{A5E2A416-0604-BC41-A41C-FC576869265A}" destId="{E94B907D-5620-D948-AA09-9DC591A43735}" srcOrd="0" destOrd="0" presId="urn:microsoft.com/office/officeart/2005/8/layout/vList5"/>
    <dgm:cxn modelId="{B24EABB1-2CC4-6348-BC97-4596E73A0DDB}" srcId="{DD6FC654-414E-A04D-AE69-1EEDAB893AEA}" destId="{A5E2A416-0604-BC41-A41C-FC576869265A}" srcOrd="0" destOrd="0" parTransId="{E5C3BB46-C6D2-3648-BEDB-2C3A4C0ED5C0}" sibTransId="{288B116F-7BB3-F24F-9A21-D3E0C8BE2FD8}"/>
    <dgm:cxn modelId="{10D846EF-4DB3-604B-BDE5-5D621489489B}" srcId="{DD6FC654-414E-A04D-AE69-1EEDAB893AEA}" destId="{3800ABB6-A9E1-C541-BFBB-319560277C30}" srcOrd="1" destOrd="0" parTransId="{08912C99-34CF-0D43-AA76-5D966243C870}" sibTransId="{CC02A3F5-27D9-8644-B17D-8DD121C1313D}"/>
    <dgm:cxn modelId="{19BEA504-73F8-CD41-BAE7-1EBE6B1F9680}" srcId="{B20836B3-1B54-F640-9B9F-ACE866CE8F7C}" destId="{FEBE82DE-9BA1-6F4E-AF30-48AF7AEBDC88}" srcOrd="0" destOrd="0" parTransId="{0552D39F-77A4-BA46-9957-B6F59BADEB23}" sibTransId="{E065D6D0-84DD-304E-A38C-D205FC5B1B2A}"/>
    <dgm:cxn modelId="{7E81E4EC-44A5-354D-8020-058C73873DD7}" type="presOf" srcId="{6E59E86E-9FA2-B34D-A0B3-3795AAB95708}" destId="{39B8108D-4306-7645-959F-C23992A73B91}" srcOrd="0" destOrd="1" presId="urn:microsoft.com/office/officeart/2005/8/layout/vList5"/>
    <dgm:cxn modelId="{E7884830-6CBF-C54B-B49F-6ABB54AF70EA}" srcId="{268A5387-EFE5-3A43-97AB-22E76144D7B5}" destId="{FF952734-485E-F44F-AB97-2615B169C49F}" srcOrd="0" destOrd="0" parTransId="{B96B3630-F786-5D49-9551-C0883C2CCEC3}" sibTransId="{690A2141-A27B-9943-A96C-5DF9B7332C59}"/>
    <dgm:cxn modelId="{C4FC8EDB-D687-984E-B679-AB1A1BABD696}" type="presOf" srcId="{FEBE82DE-9BA1-6F4E-AF30-48AF7AEBDC88}" destId="{DB38CA3F-4CBE-3940-9BC9-36B61AAC870D}" srcOrd="0" destOrd="0" presId="urn:microsoft.com/office/officeart/2005/8/layout/vList5"/>
    <dgm:cxn modelId="{14582AD5-5F07-7346-9A79-D2AD4420DD1E}" srcId="{F332DF61-8473-0A47-991E-B61EEF16A4D2}" destId="{268A5387-EFE5-3A43-97AB-22E76144D7B5}" srcOrd="0" destOrd="0" parTransId="{EADF7CDE-D9AB-344E-87B7-A8A7175CE4CB}" sibTransId="{029A91BA-7F70-3A48-BEC4-E8C1E9E3CC57}"/>
    <dgm:cxn modelId="{8E886987-C583-8A49-9372-67218F4B2A3C}" type="presOf" srcId="{0F0227BE-2050-1C47-B6A7-B307E3FD3C07}" destId="{DB38CA3F-4CBE-3940-9BC9-36B61AAC870D}" srcOrd="0" destOrd="1" presId="urn:microsoft.com/office/officeart/2005/8/layout/vList5"/>
    <dgm:cxn modelId="{084FC7FF-4528-F442-8132-EFA83AA0EB55}" srcId="{F332DF61-8473-0A47-991E-B61EEF16A4D2}" destId="{DD6FC654-414E-A04D-AE69-1EEDAB893AEA}" srcOrd="2" destOrd="0" parTransId="{FD275E05-4206-D54C-8406-82BD5D4500F9}" sibTransId="{CD24B9EF-0E91-0848-A7C1-F682B5069E61}"/>
    <dgm:cxn modelId="{A32381F1-9D76-8841-A0AC-263CC8916636}" type="presOf" srcId="{F332DF61-8473-0A47-991E-B61EEF16A4D2}" destId="{2896BF11-0CD2-8540-AF62-14E475E75818}" srcOrd="0" destOrd="0" presId="urn:microsoft.com/office/officeart/2005/8/layout/vList5"/>
    <dgm:cxn modelId="{EFB421D2-A664-D148-AE8A-1C58F3987A7E}" type="presOf" srcId="{B20836B3-1B54-F640-9B9F-ACE866CE8F7C}" destId="{81285199-CA43-5241-B40D-C070AC310B2E}" srcOrd="0" destOrd="0" presId="urn:microsoft.com/office/officeart/2005/8/layout/vList5"/>
    <dgm:cxn modelId="{AD79CF66-8D48-7149-88FE-56319A225415}" srcId="{F332DF61-8473-0A47-991E-B61EEF16A4D2}" destId="{B20836B3-1B54-F640-9B9F-ACE866CE8F7C}" srcOrd="1" destOrd="0" parTransId="{FBC8967C-4C6B-8546-BED8-608322E0846B}" sibTransId="{AB11DB76-1A1A-004B-AEF5-ACD17F457545}"/>
    <dgm:cxn modelId="{78E3EB80-9545-5B4A-AC2F-76C67DDF9210}" srcId="{268A5387-EFE5-3A43-97AB-22E76144D7B5}" destId="{6E59E86E-9FA2-B34D-A0B3-3795AAB95708}" srcOrd="1" destOrd="0" parTransId="{163B3D08-3A4E-7B44-9120-F7FB51839F19}" sibTransId="{A138120E-0806-FF41-8D11-B662B07494C0}"/>
    <dgm:cxn modelId="{C911E032-2535-EE4C-8D61-9D90335B58D8}" type="presOf" srcId="{DD6FC654-414E-A04D-AE69-1EEDAB893AEA}" destId="{0247B799-6129-6C4F-A317-EAD015B7A8AE}" srcOrd="0" destOrd="0" presId="urn:microsoft.com/office/officeart/2005/8/layout/vList5"/>
    <dgm:cxn modelId="{34FCD80A-956E-DA46-B8C6-6A12C57E058E}" type="presOf" srcId="{FF952734-485E-F44F-AB97-2615B169C49F}" destId="{39B8108D-4306-7645-959F-C23992A73B91}" srcOrd="0" destOrd="0" presId="urn:microsoft.com/office/officeart/2005/8/layout/vList5"/>
    <dgm:cxn modelId="{18142474-55C7-FA4A-A4A2-C7D88EAA0FAB}" type="presParOf" srcId="{2896BF11-0CD2-8540-AF62-14E475E75818}" destId="{C79E4C92-B4F6-CC4D-A9BD-856662E2B5D7}" srcOrd="0" destOrd="0" presId="urn:microsoft.com/office/officeart/2005/8/layout/vList5"/>
    <dgm:cxn modelId="{A2C11279-4CCD-A945-8D50-F7AC0AA36E33}" type="presParOf" srcId="{C79E4C92-B4F6-CC4D-A9BD-856662E2B5D7}" destId="{A2BC35B4-8BC8-7C4B-A6E0-830B7695AA24}" srcOrd="0" destOrd="0" presId="urn:microsoft.com/office/officeart/2005/8/layout/vList5"/>
    <dgm:cxn modelId="{F6C08A31-1EF1-D44D-921B-8F38AC1B0AFC}" type="presParOf" srcId="{C79E4C92-B4F6-CC4D-A9BD-856662E2B5D7}" destId="{39B8108D-4306-7645-959F-C23992A73B91}" srcOrd="1" destOrd="0" presId="urn:microsoft.com/office/officeart/2005/8/layout/vList5"/>
    <dgm:cxn modelId="{C81843BC-D803-F643-8BA5-70FFEAC73E49}" type="presParOf" srcId="{2896BF11-0CD2-8540-AF62-14E475E75818}" destId="{186AFE75-13B6-2E40-A6A0-85AAAE274E19}" srcOrd="1" destOrd="0" presId="urn:microsoft.com/office/officeart/2005/8/layout/vList5"/>
    <dgm:cxn modelId="{D467D5F9-0AB7-094E-B9C9-7F743B1CA2FF}" type="presParOf" srcId="{2896BF11-0CD2-8540-AF62-14E475E75818}" destId="{E7B61F61-1F2D-8F4E-9845-DDFA0C56017F}" srcOrd="2" destOrd="0" presId="urn:microsoft.com/office/officeart/2005/8/layout/vList5"/>
    <dgm:cxn modelId="{45388CFE-76B4-534C-B84A-E08DFB60AFCD}" type="presParOf" srcId="{E7B61F61-1F2D-8F4E-9845-DDFA0C56017F}" destId="{81285199-CA43-5241-B40D-C070AC310B2E}" srcOrd="0" destOrd="0" presId="urn:microsoft.com/office/officeart/2005/8/layout/vList5"/>
    <dgm:cxn modelId="{3742D7CE-58B3-7A48-AD7F-FAA1B6A07FEA}" type="presParOf" srcId="{E7B61F61-1F2D-8F4E-9845-DDFA0C56017F}" destId="{DB38CA3F-4CBE-3940-9BC9-36B61AAC870D}" srcOrd="1" destOrd="0" presId="urn:microsoft.com/office/officeart/2005/8/layout/vList5"/>
    <dgm:cxn modelId="{3DCE235A-2F87-9343-BA7F-D7C4F54AB10A}" type="presParOf" srcId="{2896BF11-0CD2-8540-AF62-14E475E75818}" destId="{2960D8B1-531A-7548-82D9-2CF95ACCA60C}" srcOrd="3" destOrd="0" presId="urn:microsoft.com/office/officeart/2005/8/layout/vList5"/>
    <dgm:cxn modelId="{EA61F904-8B36-B540-8040-D98981BEB447}" type="presParOf" srcId="{2896BF11-0CD2-8540-AF62-14E475E75818}" destId="{2DB4F64A-FD15-5441-8DF8-6E11B50D150C}" srcOrd="4" destOrd="0" presId="urn:microsoft.com/office/officeart/2005/8/layout/vList5"/>
    <dgm:cxn modelId="{077AAD9A-B970-7C43-A6A0-E804E5F4F855}" type="presParOf" srcId="{2DB4F64A-FD15-5441-8DF8-6E11B50D150C}" destId="{0247B799-6129-6C4F-A317-EAD015B7A8AE}" srcOrd="0" destOrd="0" presId="urn:microsoft.com/office/officeart/2005/8/layout/vList5"/>
    <dgm:cxn modelId="{B5BE88E2-B2E0-C14C-9A4B-6C69D629AC39}" type="presParOf" srcId="{2DB4F64A-FD15-5441-8DF8-6E11B50D150C}" destId="{E94B907D-5620-D948-AA09-9DC591A437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8108D-4306-7645-959F-C23992A73B91}">
      <dsp:nvSpPr>
        <dsp:cNvPr id="0" name=""/>
        <dsp:cNvSpPr/>
      </dsp:nvSpPr>
      <dsp:spPr>
        <a:xfrm rot="5400000">
          <a:off x="4967478" y="-1845278"/>
          <a:ext cx="125729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Examine the data to figure out how many different categories you have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this to draw the bars (don’t forget labels!)</a:t>
          </a:r>
          <a:endParaRPr lang="en-US" sz="1800" kern="1200" dirty="0"/>
        </a:p>
      </dsp:txBody>
      <dsp:txXfrm rot="-5400000">
        <a:off x="2962656" y="220920"/>
        <a:ext cx="5205568" cy="1134547"/>
      </dsp:txXfrm>
    </dsp:sp>
    <dsp:sp modelId="{A2BC35B4-8BC8-7C4B-A6E0-830B7695AA24}">
      <dsp:nvSpPr>
        <dsp:cNvPr id="0" name=""/>
        <dsp:cNvSpPr/>
      </dsp:nvSpPr>
      <dsp:spPr>
        <a:xfrm>
          <a:off x="0" y="2381"/>
          <a:ext cx="2962656" cy="1571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How many categories?</a:t>
          </a:r>
          <a:endParaRPr lang="en-US" sz="3600" kern="1200" dirty="0"/>
        </a:p>
      </dsp:txBody>
      <dsp:txXfrm>
        <a:off x="76720" y="79101"/>
        <a:ext cx="2809216" cy="1418185"/>
      </dsp:txXfrm>
    </dsp:sp>
    <dsp:sp modelId="{DB38CA3F-4CBE-3940-9BC9-36B61AAC870D}">
      <dsp:nvSpPr>
        <dsp:cNvPr id="0" name=""/>
        <dsp:cNvSpPr/>
      </dsp:nvSpPr>
      <dsp:spPr>
        <a:xfrm rot="5400000">
          <a:off x="4967478" y="-195072"/>
          <a:ext cx="125729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Examine the data to identify the category with the largest value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this value to scale your bars, and to space out the tick marks</a:t>
          </a:r>
          <a:endParaRPr lang="en-US" sz="1800" kern="1200" dirty="0"/>
        </a:p>
      </dsp:txBody>
      <dsp:txXfrm rot="-5400000">
        <a:off x="2962656" y="1871126"/>
        <a:ext cx="5205568" cy="1134547"/>
      </dsp:txXfrm>
    </dsp:sp>
    <dsp:sp modelId="{81285199-CA43-5241-B40D-C070AC310B2E}">
      <dsp:nvSpPr>
        <dsp:cNvPr id="0" name=""/>
        <dsp:cNvSpPr/>
      </dsp:nvSpPr>
      <dsp:spPr>
        <a:xfrm>
          <a:off x="0" y="1652587"/>
          <a:ext cx="2962656" cy="1571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What’s the range?</a:t>
          </a:r>
          <a:endParaRPr lang="en-US" sz="3600" kern="1200" dirty="0"/>
        </a:p>
      </dsp:txBody>
      <dsp:txXfrm>
        <a:off x="76720" y="1729307"/>
        <a:ext cx="2809216" cy="1418185"/>
      </dsp:txXfrm>
    </dsp:sp>
    <dsp:sp modelId="{E94B907D-5620-D948-AA09-9DC591A43735}">
      <dsp:nvSpPr>
        <dsp:cNvPr id="0" name=""/>
        <dsp:cNvSpPr/>
      </dsp:nvSpPr>
      <dsp:spPr>
        <a:xfrm rot="5400000">
          <a:off x="4967478" y="1455134"/>
          <a:ext cx="125729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bars can be arranged in any order;        they each tell a different story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Just remember: if you have subcategories, they should always appear in the </a:t>
          </a:r>
          <a:r>
            <a:rPr lang="en-US" sz="1800" b="1" kern="1200" dirty="0" smtClean="0"/>
            <a:t>same order</a:t>
          </a:r>
          <a:endParaRPr lang="en-US" sz="1800" b="1" kern="1200" dirty="0"/>
        </a:p>
      </dsp:txBody>
      <dsp:txXfrm rot="-5400000">
        <a:off x="2962656" y="3521332"/>
        <a:ext cx="5205568" cy="1134547"/>
      </dsp:txXfrm>
    </dsp:sp>
    <dsp:sp modelId="{0247B799-6129-6C4F-A317-EAD015B7A8AE}">
      <dsp:nvSpPr>
        <dsp:cNvPr id="0" name=""/>
        <dsp:cNvSpPr/>
      </dsp:nvSpPr>
      <dsp:spPr>
        <a:xfrm>
          <a:off x="0" y="3302793"/>
          <a:ext cx="2962656" cy="1571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What’s the order?</a:t>
          </a:r>
          <a:endParaRPr lang="en-US" sz="3600" kern="1200" dirty="0"/>
        </a:p>
      </dsp:txBody>
      <dsp:txXfrm>
        <a:off x="76720" y="3379513"/>
        <a:ext cx="2809216" cy="141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8108D-4306-7645-959F-C23992A73B91}">
      <dsp:nvSpPr>
        <dsp:cNvPr id="0" name=""/>
        <dsp:cNvSpPr/>
      </dsp:nvSpPr>
      <dsp:spPr>
        <a:xfrm rot="5400000">
          <a:off x="4967478" y="-1845278"/>
          <a:ext cx="125729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Examine the data to figure out how you want to aggregate the samples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this to draw the tick marks for the independent axis (don’t forget labels!)</a:t>
          </a:r>
          <a:endParaRPr lang="en-US" sz="1800" kern="1200" dirty="0"/>
        </a:p>
      </dsp:txBody>
      <dsp:txXfrm rot="-5400000">
        <a:off x="2962656" y="220920"/>
        <a:ext cx="5205568" cy="1134547"/>
      </dsp:txXfrm>
    </dsp:sp>
    <dsp:sp modelId="{A2BC35B4-8BC8-7C4B-A6E0-830B7695AA24}">
      <dsp:nvSpPr>
        <dsp:cNvPr id="0" name=""/>
        <dsp:cNvSpPr/>
      </dsp:nvSpPr>
      <dsp:spPr>
        <a:xfrm>
          <a:off x="0" y="2381"/>
          <a:ext cx="2962656" cy="1571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What’s the right granularity?</a:t>
          </a:r>
          <a:endParaRPr lang="en-US" sz="3100" kern="1200" dirty="0"/>
        </a:p>
      </dsp:txBody>
      <dsp:txXfrm>
        <a:off x="76720" y="79101"/>
        <a:ext cx="2809216" cy="1418185"/>
      </dsp:txXfrm>
    </dsp:sp>
    <dsp:sp modelId="{DB38CA3F-4CBE-3940-9BC9-36B61AAC870D}">
      <dsp:nvSpPr>
        <dsp:cNvPr id="0" name=""/>
        <dsp:cNvSpPr/>
      </dsp:nvSpPr>
      <dsp:spPr>
        <a:xfrm rot="5400000">
          <a:off x="4967478" y="-195072"/>
          <a:ext cx="125729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Examine the data to identify the largest value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this value to scale your axes, and to space out the tick marks on the dependent axis</a:t>
          </a:r>
          <a:endParaRPr lang="en-US" sz="1800" kern="1200" dirty="0"/>
        </a:p>
      </dsp:txBody>
      <dsp:txXfrm rot="-5400000">
        <a:off x="2962656" y="1871126"/>
        <a:ext cx="5205568" cy="1134547"/>
      </dsp:txXfrm>
    </dsp:sp>
    <dsp:sp modelId="{81285199-CA43-5241-B40D-C070AC310B2E}">
      <dsp:nvSpPr>
        <dsp:cNvPr id="0" name=""/>
        <dsp:cNvSpPr/>
      </dsp:nvSpPr>
      <dsp:spPr>
        <a:xfrm>
          <a:off x="0" y="1652587"/>
          <a:ext cx="2962656" cy="1571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What’s the range?</a:t>
          </a:r>
          <a:endParaRPr lang="en-US" sz="3100" kern="1200" dirty="0"/>
        </a:p>
      </dsp:txBody>
      <dsp:txXfrm>
        <a:off x="76720" y="1729307"/>
        <a:ext cx="2809216" cy="1418185"/>
      </dsp:txXfrm>
    </dsp:sp>
    <dsp:sp modelId="{E94B907D-5620-D948-AA09-9DC591A43735}">
      <dsp:nvSpPr>
        <dsp:cNvPr id="0" name=""/>
        <dsp:cNvSpPr/>
      </dsp:nvSpPr>
      <dsp:spPr>
        <a:xfrm rot="5400000">
          <a:off x="4967478" y="1455134"/>
          <a:ext cx="125729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You can use multiple lines to compare multiple trends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Just remember: if you have multiple lines, they should always have the </a:t>
          </a:r>
          <a:r>
            <a:rPr lang="en-US" sz="1800" b="1" kern="1200" dirty="0" smtClean="0"/>
            <a:t>same scale</a:t>
          </a:r>
          <a:endParaRPr lang="en-US" sz="1800" b="1" kern="1200" dirty="0"/>
        </a:p>
      </dsp:txBody>
      <dsp:txXfrm rot="-5400000">
        <a:off x="2962656" y="3521332"/>
        <a:ext cx="5205568" cy="1134547"/>
      </dsp:txXfrm>
    </dsp:sp>
    <dsp:sp modelId="{0247B799-6129-6C4F-A317-EAD015B7A8AE}">
      <dsp:nvSpPr>
        <dsp:cNvPr id="0" name=""/>
        <dsp:cNvSpPr/>
      </dsp:nvSpPr>
      <dsp:spPr>
        <a:xfrm>
          <a:off x="0" y="3302793"/>
          <a:ext cx="2962656" cy="1571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Multiple trends to compare?</a:t>
          </a:r>
          <a:endParaRPr lang="en-US" sz="3100" kern="1200" dirty="0"/>
        </a:p>
      </dsp:txBody>
      <dsp:txXfrm>
        <a:off x="76720" y="3379513"/>
        <a:ext cx="2809216" cy="141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1F3F-85FD-4D6D-9902-DE21320E0477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726F-AA01-4A9D-81D1-A09838CFA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726F-AA01-4A9D-81D1-A09838CFA8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726F-AA01-4A9D-81D1-A09838CFA8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726F-AA01-4A9D-81D1-A09838CFA8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726F-AA01-4A9D-81D1-A09838CFA8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4E1C1F-C217-4AD6-AF7C-55411A2E8AB0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85000"/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ridclub.io/HackPVTA" TargetMode="Externa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.smith.edu/~jcrouser/SDS136/labs/lab2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Lab 01: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Bar and Line Charts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February 3, 2015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SDS 136</a:t>
            </a:r>
          </a:p>
          <a:p>
            <a:r>
              <a:rPr lang="en-US" sz="2400" dirty="0" smtClean="0"/>
              <a:t>Communicating with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86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grouped</a:t>
            </a:r>
            <a:endParaRPr lang="en-US" dirty="0"/>
          </a:p>
        </p:txBody>
      </p:sp>
      <p:pic>
        <p:nvPicPr>
          <p:cNvPr id="5" name="Content Placeholder 4" descr="Screen Shot 2016-02-03 at 8.38.30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9" b="-7029"/>
          <a:stretch>
            <a:fillRect/>
          </a:stretch>
        </p:blipFill>
        <p:spPr>
          <a:xfrm>
            <a:off x="4572000" y="1673352"/>
            <a:ext cx="4038600" cy="4718304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3400" y="1673352"/>
            <a:ext cx="4038600" cy="41178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category is split into sub-categories</a:t>
            </a:r>
          </a:p>
          <a:p>
            <a:r>
              <a:rPr lang="en-US" sz="2400" dirty="0" smtClean="0"/>
              <a:t>Bars in the same top-level category are adjacent to one another</a:t>
            </a:r>
          </a:p>
          <a:p>
            <a:r>
              <a:rPr lang="en-US" sz="2400" b="1" dirty="0">
                <a:solidFill>
                  <a:srgbClr val="292934"/>
                </a:solidFill>
              </a:rPr>
              <a:t>Note</a:t>
            </a:r>
            <a:r>
              <a:rPr lang="en-US" sz="2400" dirty="0">
                <a:solidFill>
                  <a:srgbClr val="292934"/>
                </a:solidFill>
              </a:rPr>
              <a:t>: each </a:t>
            </a:r>
            <a:r>
              <a:rPr lang="en-US" sz="2400" dirty="0" smtClean="0">
                <a:solidFill>
                  <a:srgbClr val="292934"/>
                </a:solidFill>
              </a:rPr>
              <a:t>category is split into the same sub-categories, and they appear in the same order (why is this important?)</a:t>
            </a:r>
            <a:endParaRPr lang="en-US" sz="2400" dirty="0">
              <a:solidFill>
                <a:srgbClr val="292934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14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stacked</a:t>
            </a:r>
            <a:endParaRPr lang="en-US" dirty="0"/>
          </a:p>
        </p:txBody>
      </p:sp>
      <p:pic>
        <p:nvPicPr>
          <p:cNvPr id="9" name="Content Placeholder 8" descr="Screen Shot 2016-02-03 at 8.39.22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" t="-673" r="1590" b="673"/>
          <a:stretch/>
        </p:blipFill>
        <p:spPr>
          <a:xfrm>
            <a:off x="313266" y="1641602"/>
            <a:ext cx="1917701" cy="4718304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73352"/>
            <a:ext cx="4038600" cy="47183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Each category is split into sub-categories</a:t>
            </a:r>
          </a:p>
          <a:p>
            <a:r>
              <a:rPr lang="en-US" sz="2400" dirty="0"/>
              <a:t>Bars in the same top-level category are </a:t>
            </a:r>
            <a:r>
              <a:rPr lang="en-US" sz="2400" dirty="0" smtClean="0"/>
              <a:t>stacked on top of one </a:t>
            </a:r>
            <a:r>
              <a:rPr lang="en-US" sz="2400" dirty="0"/>
              <a:t>another</a:t>
            </a:r>
          </a:p>
          <a:p>
            <a:r>
              <a:rPr lang="en-US" sz="2400" b="1" dirty="0">
                <a:solidFill>
                  <a:srgbClr val="292934"/>
                </a:solidFill>
              </a:rPr>
              <a:t>Note</a:t>
            </a:r>
            <a:r>
              <a:rPr lang="en-US" sz="2400" dirty="0">
                <a:solidFill>
                  <a:srgbClr val="292934"/>
                </a:solidFill>
              </a:rPr>
              <a:t>: each category is split into the same sub-categories, and they appear in the same order (why is this important?</a:t>
            </a:r>
            <a:r>
              <a:rPr lang="en-US" sz="2400" dirty="0" smtClean="0">
                <a:solidFill>
                  <a:srgbClr val="292934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292934"/>
                </a:solidFill>
              </a:rPr>
              <a:t>Can also stacking to show part-of-whole relationships</a:t>
            </a:r>
            <a:endParaRPr lang="en-US" sz="2400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Screen Shot 2016-02-03 at 8.57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676400"/>
            <a:ext cx="186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14400"/>
            <a:ext cx="5359400" cy="5829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914400"/>
            <a:ext cx="5359400" cy="582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encoded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15000" y="2971800"/>
            <a:ext cx="1905000" cy="1219200"/>
            <a:chOff x="5562600" y="2819400"/>
            <a:chExt cx="1905000" cy="12192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6019800" y="3276600"/>
              <a:ext cx="304800" cy="7620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562600" y="2819400"/>
              <a:ext cx="19050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Minimum value (shortest bar)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3800" y="1182469"/>
            <a:ext cx="2514600" cy="646331"/>
            <a:chOff x="5334000" y="2935069"/>
            <a:chExt cx="2514600" cy="64633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334000" y="3276600"/>
              <a:ext cx="990600" cy="762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43600" y="2935069"/>
              <a:ext cx="19050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Maximum value (tallest bar)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86600" y="1295400"/>
            <a:ext cx="1905000" cy="2895600"/>
            <a:chOff x="6934200" y="1295400"/>
            <a:chExt cx="1905000" cy="2895600"/>
          </a:xfrm>
        </p:grpSpPr>
        <p:sp>
          <p:nvSpPr>
            <p:cNvPr id="17" name="Right Bracket 16"/>
            <p:cNvSpPr/>
            <p:nvPr/>
          </p:nvSpPr>
          <p:spPr>
            <a:xfrm>
              <a:off x="6934200" y="1295400"/>
              <a:ext cx="152400" cy="2895600"/>
            </a:xfrm>
            <a:prstGeom prst="rightBracket">
              <a:avLst/>
            </a:prstGeom>
            <a:ln w="571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9000" y="2133600"/>
              <a:ext cx="16002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Range (difference b/t tallest and shortest bars)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81600" y="1371600"/>
            <a:ext cx="1905000" cy="1447800"/>
            <a:chOff x="5562600" y="2590800"/>
            <a:chExt cx="1905000" cy="1447800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6019800" y="3276600"/>
              <a:ext cx="304800" cy="7620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62600" y="2590800"/>
              <a:ext cx="190500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 reference lines to show average value</a:t>
              </a:r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438400" y="4191000"/>
            <a:ext cx="4419600" cy="23622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 about bar charts?</a:t>
            </a:r>
          </a:p>
          <a:p>
            <a:r>
              <a:rPr lang="en-US" dirty="0" smtClean="0"/>
              <a:t>What’s not so good?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19" y="4800600"/>
            <a:ext cx="5021581" cy="20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5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98192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1524000"/>
            <a:ext cx="8458200" cy="1676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200400"/>
            <a:ext cx="8458200" cy="1676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876800"/>
            <a:ext cx="8458200" cy="1676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14599"/>
            <a:ext cx="2379772" cy="4311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14599"/>
            <a:ext cx="4096941" cy="43115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43000" y="2209800"/>
            <a:ext cx="4648200" cy="685800"/>
            <a:chOff x="1143000" y="2209800"/>
            <a:chExt cx="4648200" cy="6858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143000" y="2209800"/>
              <a:ext cx="0" cy="685800"/>
            </a:xfrm>
            <a:prstGeom prst="straightConnector1">
              <a:avLst/>
            </a:prstGeom>
            <a:ln w="76200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91200" y="2209800"/>
              <a:ext cx="0" cy="685800"/>
            </a:xfrm>
            <a:prstGeom prst="straightConnector1">
              <a:avLst/>
            </a:prstGeom>
            <a:ln w="76200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56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10218"/>
            <a:ext cx="4101104" cy="4315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782" y="2510218"/>
            <a:ext cx="2382190" cy="431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Inconsistent scales</a:t>
            </a:r>
            <a:r>
              <a:rPr lang="en-US" dirty="0" smtClean="0"/>
              <a:t>: if you’re comparing between two or more charts, be sure they have the same scale!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5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10218"/>
            <a:ext cx="4101104" cy="4315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782" y="2510218"/>
            <a:ext cx="2382190" cy="431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6477000"/>
            <a:ext cx="8229600" cy="0"/>
            <a:chOff x="457200" y="2895600"/>
            <a:chExt cx="8229600" cy="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7200" y="2895600"/>
              <a:ext cx="685800" cy="0"/>
            </a:xfrm>
            <a:prstGeom prst="straightConnector1">
              <a:avLst/>
            </a:prstGeom>
            <a:ln w="76200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8001000" y="2895600"/>
              <a:ext cx="685800" cy="0"/>
            </a:xfrm>
            <a:prstGeom prst="straightConnector1">
              <a:avLst/>
            </a:prstGeom>
            <a:ln w="76200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688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10218"/>
            <a:ext cx="4101104" cy="431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Inconsistent intervals</a:t>
            </a:r>
            <a:r>
              <a:rPr lang="en-US" dirty="0" smtClean="0"/>
              <a:t>: if you’re comparing between two or more charts, be sure they’re divided the same way!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10218"/>
            <a:ext cx="3624666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</a:t>
            </a:r>
            <a:r>
              <a:rPr lang="en-US" dirty="0" smtClean="0"/>
              <a:t>bar charts</a:t>
            </a:r>
            <a:endParaRPr lang="en-US" dirty="0"/>
          </a:p>
        </p:txBody>
      </p:sp>
      <p:pic>
        <p:nvPicPr>
          <p:cNvPr id="6" name="Content Placeholder 5" descr="Screen Shot 2015-02-18 at 1.34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3810" r="29332" b="6767"/>
          <a:stretch/>
        </p:blipFill>
        <p:spPr>
          <a:xfrm>
            <a:off x="1524000" y="3048000"/>
            <a:ext cx="6187150" cy="370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3400" y="1196876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Generally used for </a:t>
            </a:r>
            <a:r>
              <a:rPr lang="en-US" sz="2000" b="1" dirty="0" smtClean="0"/>
              <a:t>comparable variables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Shows </a:t>
            </a:r>
            <a:r>
              <a:rPr lang="en-US" sz="2000" b="1" dirty="0" smtClean="0"/>
              <a:t>quantitative</a:t>
            </a:r>
            <a:r>
              <a:rPr lang="en-US" sz="2000" dirty="0" smtClean="0"/>
              <a:t> values </a:t>
            </a:r>
            <a:r>
              <a:rPr lang="en-US" sz="2000" dirty="0"/>
              <a:t>for </a:t>
            </a:r>
            <a:r>
              <a:rPr lang="en-US" sz="2000" dirty="0" smtClean="0"/>
              <a:t>different observations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Highlights </a:t>
            </a:r>
            <a:r>
              <a:rPr lang="en-US" sz="2000" b="1" dirty="0" smtClean="0"/>
              <a:t>relative amounts</a:t>
            </a:r>
            <a:endParaRPr lang="en-US" sz="2000" b="1" dirty="0"/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Grouped/stacked </a:t>
            </a:r>
            <a:r>
              <a:rPr lang="en-US" sz="2000" dirty="0"/>
              <a:t>bars </a:t>
            </a:r>
            <a:r>
              <a:rPr lang="en-US" sz="2000" dirty="0" smtClean="0"/>
              <a:t>can break variables into different sub</a:t>
            </a:r>
            <a:r>
              <a:rPr lang="en-US" sz="2000" dirty="0"/>
              <a:t>-</a:t>
            </a:r>
            <a:r>
              <a:rPr lang="en-US" sz="2000" dirty="0" smtClean="0"/>
              <a:t>groups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819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1/2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2284" b="-12284"/>
          <a:stretch>
            <a:fillRect/>
          </a:stretch>
        </p:blipFill>
        <p:spPr>
          <a:xfrm>
            <a:off x="457200" y="1371600"/>
            <a:ext cx="4038600" cy="471830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77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Feb 6-7 in Davis Ballroom</a:t>
            </a:r>
          </a:p>
          <a:p>
            <a:r>
              <a:rPr lang="en-US" sz="2400" dirty="0" smtClean="0"/>
              <a:t>Hosted by “</a:t>
            </a:r>
            <a:r>
              <a:rPr lang="en-US" sz="2400" dirty="0"/>
              <a:t>Smithies in CS</a:t>
            </a:r>
            <a:r>
              <a:rPr lang="en-US" sz="2400" dirty="0" smtClean="0"/>
              <a:t>”</a:t>
            </a:r>
            <a:endParaRPr lang="en-US" sz="2400" dirty="0"/>
          </a:p>
          <a:p>
            <a:r>
              <a:rPr lang="en-US" sz="2400" dirty="0"/>
              <a:t>$3800 in </a:t>
            </a:r>
            <a:r>
              <a:rPr lang="en-US" sz="2400" dirty="0" smtClean="0"/>
              <a:t>prizes</a:t>
            </a:r>
          </a:p>
          <a:p>
            <a:r>
              <a:rPr lang="en-US" sz="2400" dirty="0" smtClean="0"/>
              <a:t>Details available at:</a:t>
            </a:r>
          </a:p>
          <a:p>
            <a:pPr marL="0" indent="0" algn="ctr">
              <a:buNone/>
            </a:pPr>
            <a:r>
              <a:rPr lang="en-US" sz="2400" dirty="0" err="1" smtClean="0"/>
              <a:t>hackatsmith.org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20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14600"/>
            <a:ext cx="5715000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: a visualization that uses lines to show changes in continuous data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2743200"/>
            <a:ext cx="1828800" cy="2133600"/>
            <a:chOff x="304800" y="2743200"/>
            <a:chExt cx="1828800" cy="2133600"/>
          </a:xfrm>
        </p:grpSpPr>
        <p:sp>
          <p:nvSpPr>
            <p:cNvPr id="6" name="Left Bracket 5"/>
            <p:cNvSpPr/>
            <p:nvPr/>
          </p:nvSpPr>
          <p:spPr>
            <a:xfrm>
              <a:off x="1828800" y="2743200"/>
              <a:ext cx="304800" cy="2133600"/>
            </a:xfrm>
            <a:prstGeom prst="leftBracket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657600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Vertical axis shows the </a:t>
              </a:r>
              <a:r>
                <a:rPr lang="en-US" b="1" dirty="0" smtClean="0"/>
                <a:t>dependent</a:t>
              </a:r>
              <a:r>
                <a:rPr lang="en-US" i="1" dirty="0" smtClean="0"/>
                <a:t> </a:t>
              </a:r>
              <a:r>
                <a:rPr lang="en-US" dirty="0" smtClean="0"/>
                <a:t>variable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5181600"/>
            <a:ext cx="4648202" cy="1540674"/>
            <a:chOff x="2286000" y="5791201"/>
            <a:chExt cx="4648202" cy="1540674"/>
          </a:xfrm>
        </p:grpSpPr>
        <p:sp>
          <p:nvSpPr>
            <p:cNvPr id="10" name="Left Bracket 9"/>
            <p:cNvSpPr/>
            <p:nvPr/>
          </p:nvSpPr>
          <p:spPr>
            <a:xfrm rot="16200000">
              <a:off x="4495801" y="3581400"/>
              <a:ext cx="228600" cy="4648202"/>
            </a:xfrm>
            <a:prstGeom prst="leftBracket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5200" y="6131546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Horizontal axis shows the </a:t>
              </a:r>
              <a:r>
                <a:rPr lang="en-US" b="1" dirty="0" smtClean="0"/>
                <a:t>independent</a:t>
              </a:r>
              <a:r>
                <a:rPr lang="en-US" dirty="0" smtClean="0"/>
                <a:t> variable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54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time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496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commonly appearing line charts in practice</a:t>
            </a:r>
          </a:p>
          <a:p>
            <a:r>
              <a:rPr lang="en-US" sz="2400" dirty="0" smtClean="0"/>
              <a:t>Used to show data that changes over time</a:t>
            </a: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002" b="-27002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858000" y="5638800"/>
            <a:ext cx="0" cy="533400"/>
          </a:xfrm>
          <a:prstGeom prst="straightConnector1">
            <a:avLst/>
          </a:prstGeom>
          <a:ln w="76200" cmpd="sng">
            <a:solidFill>
              <a:srgbClr val="292934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3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multiple independent lines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7002" b="-2700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77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changes across multiple categories</a:t>
            </a:r>
          </a:p>
          <a:p>
            <a:r>
              <a:rPr lang="en-US" sz="2400" dirty="0" smtClean="0"/>
              <a:t>Use a </a:t>
            </a:r>
            <a:r>
              <a:rPr lang="en-US" sz="2400" b="1" dirty="0" smtClean="0"/>
              <a:t>legend</a:t>
            </a:r>
            <a:r>
              <a:rPr lang="en-US" sz="2400" dirty="0" smtClean="0"/>
              <a:t> to help distinguish between categories</a:t>
            </a:r>
          </a:p>
          <a:p>
            <a:r>
              <a:rPr lang="en-US" sz="2400" b="1" dirty="0" smtClean="0"/>
              <a:t>Important: </a:t>
            </a:r>
            <a:r>
              <a:rPr lang="en-US" sz="2400" dirty="0" smtClean="0"/>
              <a:t>if you’re showing multiple trends, they should all have the same scale (why?)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75" y="911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Shot 2016-02-03 at 11.0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7000"/>
            <a:ext cx="142754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0" y="1368367"/>
            <a:ext cx="6785880" cy="5376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6781800" cy="53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gets encoded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76600" y="1676400"/>
            <a:ext cx="2514600" cy="646331"/>
            <a:chOff x="5334000" y="2935069"/>
            <a:chExt cx="2514600" cy="646331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5334000" y="3276600"/>
              <a:ext cx="990600" cy="762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43600" y="2935069"/>
              <a:ext cx="19050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Maximum value (tallest peak)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19400" y="5562600"/>
            <a:ext cx="2438400" cy="646331"/>
            <a:chOff x="5410200" y="2935069"/>
            <a:chExt cx="2438400" cy="646331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410200" y="3163669"/>
              <a:ext cx="914400" cy="112931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43600" y="2935069"/>
              <a:ext cx="19050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Minimum value (lowest valley)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81800" y="1447800"/>
            <a:ext cx="1905000" cy="1447800"/>
            <a:chOff x="5562600" y="2590800"/>
            <a:chExt cx="1905000" cy="144780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6019800" y="3276600"/>
              <a:ext cx="304800" cy="7620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2590800"/>
              <a:ext cx="190500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 trend lines to show overall rate of change</a:t>
              </a:r>
              <a:endParaRPr lang="en-US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20" y="1368367"/>
            <a:ext cx="6785880" cy="53766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429000" y="2630269"/>
            <a:ext cx="1981200" cy="1332131"/>
            <a:chOff x="3429000" y="2630269"/>
            <a:chExt cx="1981200" cy="1332131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3581400" y="2971800"/>
              <a:ext cx="533400" cy="9906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76800" y="3048000"/>
              <a:ext cx="381000" cy="6096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429000" y="2630269"/>
              <a:ext cx="19812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929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Highlights position changes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170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 </a:t>
            </a:r>
            <a:r>
              <a:rPr lang="en-US" smtClean="0"/>
              <a:t>about </a:t>
            </a:r>
            <a:r>
              <a:rPr lang="en-US" smtClean="0"/>
              <a:t>line charts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What’s not so good?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19" y="4800600"/>
            <a:ext cx="5021581" cy="20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00979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524000"/>
            <a:ext cx="8458200" cy="1676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8458200" cy="1676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876800"/>
            <a:ext cx="8458200" cy="1676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068" r="-306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Intervals should always be </a:t>
            </a:r>
            <a:r>
              <a:rPr lang="en-US" sz="2400" b="1" dirty="0" smtClean="0"/>
              <a:t>equal in size</a:t>
            </a:r>
          </a:p>
          <a:p>
            <a:r>
              <a:rPr lang="en-US" sz="2400" dirty="0" smtClean="0"/>
              <a:t>If there are missing values, indicate it</a:t>
            </a:r>
          </a:p>
          <a:p>
            <a:pPr lvl="1"/>
            <a:r>
              <a:rPr lang="en-US" sz="2000" dirty="0" smtClean="0"/>
              <a:t>But we should only connect values that are adjacent</a:t>
            </a:r>
          </a:p>
          <a:p>
            <a:pPr lvl="1"/>
            <a:r>
              <a:rPr lang="en-US" sz="2000" dirty="0" smtClean="0"/>
              <a:t>How might we show missing values?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022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9400" r="-2940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295400" y="1219200"/>
            <a:ext cx="664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Beware comparisons that have different scales!</a:t>
            </a:r>
            <a:endParaRPr lang="en-US" sz="2400" dirty="0"/>
          </a:p>
        </p:txBody>
      </p:sp>
      <p:pic>
        <p:nvPicPr>
          <p:cNvPr id="9" name="Picture 8" descr="Screen Shot 2016-02-03 at 11.40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17648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3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smtClean="0"/>
              <a:t>line charts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/>
          <a:stretch/>
        </p:blipFill>
        <p:spPr>
          <a:xfrm>
            <a:off x="1490840" y="3016250"/>
            <a:ext cx="6162321" cy="361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3400" y="1196876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Shows </a:t>
            </a:r>
            <a:r>
              <a:rPr lang="en-US" sz="2000" dirty="0"/>
              <a:t>the trend in one </a:t>
            </a:r>
            <a:r>
              <a:rPr lang="en-US" sz="2000" dirty="0" smtClean="0"/>
              <a:t>variable, </a:t>
            </a:r>
            <a:r>
              <a:rPr lang="en-US" sz="2000" dirty="0"/>
              <a:t>usually </a:t>
            </a:r>
            <a:r>
              <a:rPr lang="en-US" sz="2000" b="1" dirty="0"/>
              <a:t>over </a:t>
            </a:r>
            <a:r>
              <a:rPr lang="en-US" sz="2000" b="1" dirty="0" smtClean="0"/>
              <a:t>time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Multiple </a:t>
            </a:r>
            <a:r>
              <a:rPr lang="en-US" sz="2000" dirty="0"/>
              <a:t>lines can show multiple </a:t>
            </a:r>
            <a:r>
              <a:rPr lang="en-US" sz="2000" dirty="0" smtClean="0"/>
              <a:t>variables, or the </a:t>
            </a:r>
            <a:r>
              <a:rPr lang="en-US" sz="2000" dirty="0"/>
              <a:t>same variable </a:t>
            </a:r>
            <a:r>
              <a:rPr lang="en-US" sz="2000" dirty="0" smtClean="0"/>
              <a:t>for multiple observations (</a:t>
            </a:r>
            <a:r>
              <a:rPr lang="en-US" sz="2000" b="1" dirty="0" smtClean="0"/>
              <a:t>must have the same scale!</a:t>
            </a:r>
            <a:r>
              <a:rPr lang="en-US" sz="2000" dirty="0" smtClean="0"/>
              <a:t>)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Highlights “position switches”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496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2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Start: </a:t>
            </a:r>
            <a:r>
              <a:rPr lang="en-US" b="1" dirty="0" smtClean="0"/>
              <a:t>Feb</a:t>
            </a:r>
            <a:r>
              <a:rPr lang="en-US" b="1" dirty="0"/>
              <a:t>. 5; 6:00 PM</a:t>
            </a:r>
            <a:endParaRPr lang="en-US" dirty="0"/>
          </a:p>
          <a:p>
            <a:r>
              <a:rPr lang="en-US" dirty="0"/>
              <a:t>End: </a:t>
            </a:r>
            <a:r>
              <a:rPr lang="en-US" b="1" dirty="0" smtClean="0"/>
              <a:t>Feb</a:t>
            </a:r>
            <a:r>
              <a:rPr lang="en-US" b="1" dirty="0"/>
              <a:t>. 7, 1:00 PM</a:t>
            </a:r>
            <a:endParaRPr lang="en-US" dirty="0"/>
          </a:p>
          <a:p>
            <a:r>
              <a:rPr lang="en-US" dirty="0" smtClean="0"/>
              <a:t>16th </a:t>
            </a:r>
            <a:r>
              <a:rPr lang="en-US" dirty="0"/>
              <a:t>floor of LGRT, Room 1634.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://gridclub.io/</a:t>
            </a:r>
            <a:r>
              <a:rPr lang="en-US" dirty="0" smtClean="0">
                <a:hlinkClick r:id="rId2"/>
              </a:rPr>
              <a:t>HackPVTA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creen Shot 2016-02-03 at 2.37.25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54" b="-1111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662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2: bar and line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for today’s lab are available at: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www.science.smith.edu</a:t>
            </a:r>
            <a:r>
              <a:rPr lang="en-US" dirty="0">
                <a:hlinkClick r:id="rId2"/>
              </a:rPr>
              <a:t>/~jcrouser/SDS136/labs/lab2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0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 has been posted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A1 Piazza post will be due </a:t>
            </a:r>
            <a:r>
              <a:rPr lang="en-US" b="1" dirty="0"/>
              <a:t>Wednesday Feb. 10 by 11:59pm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Submission instructions are included with the assignment</a:t>
            </a:r>
          </a:p>
          <a:p>
            <a:pPr lvl="1">
              <a:buFont typeface="Lucida Grande"/>
              <a:buChar char="-"/>
            </a:pPr>
            <a:endParaRPr lang="en-US" dirty="0"/>
          </a:p>
          <a:p>
            <a:r>
              <a:rPr lang="en-US" dirty="0"/>
              <a:t>Monday: visualization fundamentals pt. 2</a:t>
            </a:r>
          </a:p>
          <a:p>
            <a:pPr lvl="1">
              <a:buFont typeface="Lucida Grande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5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 charts and line charts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Variations</a:t>
            </a:r>
          </a:p>
          <a:p>
            <a:pPr lvl="1"/>
            <a:r>
              <a:rPr lang="en-US" dirty="0" smtClean="0"/>
              <a:t>What gets encoded?</a:t>
            </a:r>
          </a:p>
          <a:p>
            <a:pPr lvl="1"/>
            <a:r>
              <a:rPr lang="en-US" dirty="0"/>
              <a:t>Pros and </a:t>
            </a: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Questions to ask</a:t>
            </a:r>
          </a:p>
          <a:p>
            <a:pPr lvl="1"/>
            <a:r>
              <a:rPr lang="en-US" dirty="0" smtClean="0"/>
              <a:t>Things to watch out for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Lab 2: Building bar and line </a:t>
            </a:r>
            <a:r>
              <a:rPr lang="en-US" dirty="0"/>
              <a:t>c</a:t>
            </a:r>
            <a:r>
              <a:rPr lang="en-US" dirty="0" smtClean="0"/>
              <a:t>harts in Tableau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3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visualization techniques do we know?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728" b="-1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235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: a visualization that uses either horizontal or vertical bars to show comparisons among categories</a:t>
            </a:r>
            <a:endParaRPr lang="en-US" dirty="0"/>
          </a:p>
        </p:txBody>
      </p:sp>
      <p:pic>
        <p:nvPicPr>
          <p:cNvPr id="5" name="Picture 4" descr="Screen Shot 2016-02-03 at 8.1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514600"/>
            <a:ext cx="3962400" cy="37601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2743200"/>
            <a:ext cx="1905000" cy="3352800"/>
            <a:chOff x="304800" y="2743200"/>
            <a:chExt cx="1905000" cy="3352800"/>
          </a:xfrm>
        </p:grpSpPr>
        <p:sp>
          <p:nvSpPr>
            <p:cNvPr id="6" name="Left Bracket 5"/>
            <p:cNvSpPr/>
            <p:nvPr/>
          </p:nvSpPr>
          <p:spPr>
            <a:xfrm>
              <a:off x="1981200" y="2743200"/>
              <a:ext cx="228600" cy="3352800"/>
            </a:xfrm>
            <a:prstGeom prst="leftBracket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657600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One </a:t>
              </a:r>
              <a:r>
                <a:rPr lang="en-US" b="1" dirty="0" smtClean="0"/>
                <a:t>axis</a:t>
              </a:r>
              <a:r>
                <a:rPr lang="en-US" dirty="0" smtClean="0"/>
                <a:t> shows a </a:t>
              </a:r>
              <a:r>
                <a:rPr lang="en-US" i="1" dirty="0" smtClean="0"/>
                <a:t>quantitative</a:t>
              </a:r>
              <a:r>
                <a:rPr lang="en-US" dirty="0" smtClean="0"/>
                <a:t> value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5410200"/>
            <a:ext cx="5562600" cy="1200329"/>
            <a:chOff x="2895600" y="5257800"/>
            <a:chExt cx="5562600" cy="1200329"/>
          </a:xfrm>
        </p:grpSpPr>
        <p:sp>
          <p:nvSpPr>
            <p:cNvPr id="10" name="Left Bracket 9"/>
            <p:cNvSpPr/>
            <p:nvPr/>
          </p:nvSpPr>
          <p:spPr>
            <a:xfrm rot="16200000">
              <a:off x="4267200" y="4800600"/>
              <a:ext cx="228600" cy="2971800"/>
            </a:xfrm>
            <a:prstGeom prst="leftBracket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52578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other </a:t>
              </a:r>
              <a:r>
                <a:rPr lang="en-US" b="1" dirty="0" smtClean="0"/>
                <a:t>axis</a:t>
              </a:r>
              <a:r>
                <a:rPr lang="en-US" dirty="0" smtClean="0"/>
                <a:t> shows the classes (</a:t>
              </a:r>
              <a:r>
                <a:rPr lang="en-US" i="1" dirty="0" smtClean="0"/>
                <a:t>nominal</a:t>
              </a:r>
              <a:r>
                <a:rPr lang="en-US" dirty="0" smtClean="0"/>
                <a:t> or </a:t>
              </a:r>
              <a:r>
                <a:rPr lang="en-US" i="1" dirty="0" smtClean="0"/>
                <a:t>ordinal</a:t>
              </a:r>
              <a:r>
                <a:rPr lang="en-US" dirty="0" smtClean="0"/>
                <a:t>) being compared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434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vertical</a:t>
            </a:r>
            <a:endParaRPr lang="en-US" dirty="0"/>
          </a:p>
        </p:txBody>
      </p:sp>
      <p:pic>
        <p:nvPicPr>
          <p:cNvPr id="8" name="Content Placeholder 7" descr="Screen Shot 2016-02-03 at 8.13.15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57" b="-11557"/>
          <a:stretch>
            <a:fillRect/>
          </a:stretch>
        </p:blipFill>
        <p:spPr>
          <a:xfrm>
            <a:off x="457200" y="1371600"/>
            <a:ext cx="4038600" cy="47183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1818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92934"/>
                </a:solidFill>
              </a:rPr>
              <a:t>D</a:t>
            </a:r>
            <a:r>
              <a:rPr lang="en-US" sz="2400" dirty="0" smtClean="0">
                <a:solidFill>
                  <a:srgbClr val="292934"/>
                </a:solidFill>
              </a:rPr>
              <a:t>iscrete “bins” along the horizontal (x) axis</a:t>
            </a:r>
          </a:p>
          <a:p>
            <a:r>
              <a:rPr lang="en-US" sz="2400" dirty="0" smtClean="0">
                <a:solidFill>
                  <a:srgbClr val="292934"/>
                </a:solidFill>
              </a:rPr>
              <a:t>Height of bar indicates the total value for each bin</a:t>
            </a:r>
          </a:p>
          <a:p>
            <a:r>
              <a:rPr lang="en-US" sz="2400" b="1" dirty="0" smtClean="0">
                <a:solidFill>
                  <a:srgbClr val="292934"/>
                </a:solidFill>
              </a:rPr>
              <a:t>Note</a:t>
            </a:r>
            <a:r>
              <a:rPr lang="en-US" sz="2400" dirty="0" smtClean="0">
                <a:solidFill>
                  <a:srgbClr val="292934"/>
                </a:solidFill>
              </a:rPr>
              <a:t>: each data point falls into just one category (why is this important?)</a:t>
            </a: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6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horizontal</a:t>
            </a:r>
            <a:endParaRPr lang="en-US" dirty="0"/>
          </a:p>
        </p:txBody>
      </p:sp>
      <p:pic>
        <p:nvPicPr>
          <p:cNvPr id="16" name="Content Placeholder 15" descr="Screen Shot 2016-02-03 at 8.36.34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0" b="-5300"/>
          <a:stretch>
            <a:fillRect/>
          </a:stretch>
        </p:blipFill>
        <p:spPr>
          <a:xfrm>
            <a:off x="4648200" y="1371600"/>
            <a:ext cx="4038600" cy="4718304"/>
          </a:xfrm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457200" y="2209800"/>
            <a:ext cx="4038600" cy="4181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292934"/>
                </a:solidFill>
              </a:rPr>
              <a:t>Discrete “bins” along the vertical (y) axis</a:t>
            </a:r>
          </a:p>
          <a:p>
            <a:r>
              <a:rPr lang="en-US" sz="2400" dirty="0" smtClean="0">
                <a:solidFill>
                  <a:srgbClr val="292934"/>
                </a:solidFill>
              </a:rPr>
              <a:t>Width of bar indicates the total value for each bin</a:t>
            </a:r>
          </a:p>
          <a:p>
            <a:r>
              <a:rPr lang="en-US" sz="2400" b="1" dirty="0" smtClean="0">
                <a:solidFill>
                  <a:srgbClr val="292934"/>
                </a:solidFill>
              </a:rPr>
              <a:t>Note</a:t>
            </a:r>
            <a:r>
              <a:rPr lang="en-US" sz="2400" dirty="0" smtClean="0">
                <a:solidFill>
                  <a:srgbClr val="292934"/>
                </a:solidFill>
              </a:rPr>
              <a:t>: each data point falls into just one category (why is this important?)</a:t>
            </a: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histogram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025" b="-5025"/>
          <a:stretch>
            <a:fillRect/>
          </a:stretch>
        </p:blipFill>
        <p:spPr>
          <a:xfrm>
            <a:off x="457200" y="1447800"/>
            <a:ext cx="4038600" cy="4718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6648"/>
            <a:ext cx="4038600" cy="40294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Presents </a:t>
            </a:r>
            <a:r>
              <a:rPr lang="en-US" sz="2400" b="1" dirty="0" smtClean="0"/>
              <a:t>continuous</a:t>
            </a:r>
            <a:r>
              <a:rPr lang="en-US" sz="2400" dirty="0" smtClean="0"/>
              <a:t> data broken into bins</a:t>
            </a:r>
          </a:p>
          <a:p>
            <a:r>
              <a:rPr lang="en-US" sz="2400" dirty="0" smtClean="0"/>
              <a:t>In theory, we could see any value in the range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ften have minimal spacing between bars to help show the “shape”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546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6795</TotalTime>
  <Words>992</Words>
  <Application>Microsoft Macintosh PowerPoint</Application>
  <PresentationFormat>On-screen Show (4:3)</PresentationFormat>
  <Paragraphs>135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Lab 01: Bar and Line Charts</vt:lpstr>
      <vt:lpstr>Announcements 1/2</vt:lpstr>
      <vt:lpstr>Announcements 2/2</vt:lpstr>
      <vt:lpstr>Outline</vt:lpstr>
      <vt:lpstr>What visualization techniques do we know?</vt:lpstr>
      <vt:lpstr>Bar chart</vt:lpstr>
      <vt:lpstr>Variations: vertical</vt:lpstr>
      <vt:lpstr>Variations: horizontal</vt:lpstr>
      <vt:lpstr>Variations: histogram</vt:lpstr>
      <vt:lpstr>Variations: grouped</vt:lpstr>
      <vt:lpstr>Variations: stacked</vt:lpstr>
      <vt:lpstr>What gets encoded</vt:lpstr>
      <vt:lpstr>Pros and cons</vt:lpstr>
      <vt:lpstr>Questions to ask</vt:lpstr>
      <vt:lpstr>Things to watch out for</vt:lpstr>
      <vt:lpstr>Things to watch out for</vt:lpstr>
      <vt:lpstr>Things to watch out for</vt:lpstr>
      <vt:lpstr>Things to watch out for</vt:lpstr>
      <vt:lpstr>Recap: bar charts</vt:lpstr>
      <vt:lpstr>Line chart</vt:lpstr>
      <vt:lpstr>Variations: time series</vt:lpstr>
      <vt:lpstr>Variations: multiple independent lines</vt:lpstr>
      <vt:lpstr>What gets encoded</vt:lpstr>
      <vt:lpstr>Pros and cons</vt:lpstr>
      <vt:lpstr>Questions to ask</vt:lpstr>
      <vt:lpstr>Things to watch out for</vt:lpstr>
      <vt:lpstr>Things to watch out for</vt:lpstr>
      <vt:lpstr>Recap: line charts</vt:lpstr>
      <vt:lpstr>Questions?</vt:lpstr>
      <vt:lpstr>Lab 2: bar and line charts</vt:lpstr>
      <vt:lpstr>Up next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rchang</dc:creator>
  <cp:lastModifiedBy>R. Jordan Crouser</cp:lastModifiedBy>
  <cp:revision>145</cp:revision>
  <dcterms:created xsi:type="dcterms:W3CDTF">2010-09-06T14:11:22Z</dcterms:created>
  <dcterms:modified xsi:type="dcterms:W3CDTF">2016-02-04T16:49:32Z</dcterms:modified>
</cp:coreProperties>
</file>