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73" r:id="rId3"/>
    <p:sldId id="293" r:id="rId4"/>
    <p:sldId id="377" r:id="rId5"/>
    <p:sldId id="379" r:id="rId6"/>
    <p:sldId id="378" r:id="rId7"/>
    <p:sldId id="380" r:id="rId8"/>
    <p:sldId id="381" r:id="rId9"/>
    <p:sldId id="339" r:id="rId10"/>
    <p:sldId id="343" r:id="rId11"/>
    <p:sldId id="344" r:id="rId12"/>
    <p:sldId id="341" r:id="rId13"/>
    <p:sldId id="345" r:id="rId14"/>
    <p:sldId id="342" r:id="rId15"/>
    <p:sldId id="374" r:id="rId16"/>
    <p:sldId id="375" r:id="rId17"/>
    <p:sldId id="346" r:id="rId18"/>
    <p:sldId id="340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9" r:id="rId30"/>
    <p:sldId id="358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71" r:id="rId41"/>
    <p:sldId id="370" r:id="rId42"/>
    <p:sldId id="37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8E5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83" autoAdjust="0"/>
  </p:normalViewPr>
  <p:slideViewPr>
    <p:cSldViewPr>
      <p:cViewPr varScale="1">
        <p:scale>
          <a:sx n="118" d="100"/>
          <a:sy n="118" d="100"/>
        </p:scale>
        <p:origin x="-1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1F3F-85FD-4D6D-9902-DE21320E0477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726F-AA01-4A9D-81D1-A09838CFA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7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from </a:t>
            </a:r>
            <a:r>
              <a:rPr lang="en-US" dirty="0" err="1" smtClean="0"/>
              <a:t>StackOverflow</a:t>
            </a:r>
            <a:r>
              <a:rPr lang="en-US" dirty="0" smtClean="0"/>
              <a:t>:</a:t>
            </a:r>
            <a:r>
              <a:rPr lang="en-US" baseline="0" dirty="0" smtClean="0"/>
              <a:t> http://i.stack.imgur.com/hbO8v.jpg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4E1C1F-C217-4AD6-AF7C-55411A2E8AB0}" type="datetimeFigureOut">
              <a:rPr lang="en-US" smtClean="0"/>
              <a:pPr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ith.edu/lazaruscenter/fairs_scitech.php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0QdN9U" TargetMode="External"/><Relationship Id="rId4" Type="http://schemas.openxmlformats.org/officeDocument/2006/relationships/hyperlink" Target="http://goo.gl/lFl5ld" TargetMode="External"/><Relationship Id="rId5" Type="http://schemas.openxmlformats.org/officeDocument/2006/relationships/hyperlink" Target="https://goo.gl/kcbqf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oo.gl/1aUnJW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au.com/about/leadership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Lab </a:t>
            </a:r>
            <a:r>
              <a:rPr lang="en-US" sz="2400" smtClean="0"/>
              <a:t>0: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Getting Started with Tableau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January </a:t>
            </a:r>
            <a:r>
              <a:rPr lang="en-US" dirty="0" smtClean="0"/>
              <a:t>27</a:t>
            </a:r>
            <a:r>
              <a:rPr lang="en-US" sz="2400" dirty="0" smtClean="0"/>
              <a:t>, 2016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SDS </a:t>
            </a:r>
            <a:r>
              <a:rPr lang="en-US" dirty="0" smtClean="0"/>
              <a:t>136</a:t>
            </a:r>
            <a:endParaRPr lang="en-US" sz="2400" dirty="0" smtClean="0"/>
          </a:p>
          <a:p>
            <a:r>
              <a:rPr lang="en-US" sz="2400" dirty="0" smtClean="0"/>
              <a:t>Communicating with Data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Window: New Workbook</a:t>
            </a:r>
            <a:endParaRPr lang="en-US" dirty="0"/>
          </a:p>
        </p:txBody>
      </p:sp>
      <p:pic>
        <p:nvPicPr>
          <p:cNvPr id="5" name="Content Placeholder 4" descr="Screen Shot 2015-09-27 at 6.24.1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8" r="-6298"/>
          <a:stretch>
            <a:fillRect/>
          </a:stretch>
        </p:blipFill>
        <p:spPr>
          <a:xfrm>
            <a:off x="-152400" y="1143000"/>
            <a:ext cx="9601200" cy="5689600"/>
          </a:xfrm>
        </p:spPr>
      </p:pic>
      <p:sp>
        <p:nvSpPr>
          <p:cNvPr id="7" name="Rectangle 6"/>
          <p:cNvSpPr/>
          <p:nvPr/>
        </p:nvSpPr>
        <p:spPr>
          <a:xfrm>
            <a:off x="1066800" y="1981200"/>
            <a:ext cx="914400" cy="228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7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Window: with Data and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7" cy="5689600"/>
          </a:xfrm>
        </p:spPr>
      </p:pic>
      <p:sp>
        <p:nvSpPr>
          <p:cNvPr id="4" name="Rectangle 3"/>
          <p:cNvSpPr/>
          <p:nvPr/>
        </p:nvSpPr>
        <p:spPr>
          <a:xfrm>
            <a:off x="762000" y="2209800"/>
            <a:ext cx="1447800" cy="35814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0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r>
              <a:rPr lang="en-US" dirty="0" smtClean="0"/>
              <a:t>All data fields are assigned one of the following types: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Occasionally the auto-detected type is wrong; this can be manually overridden using the menu</a:t>
            </a:r>
            <a:endParaRPr lang="en-US" dirty="0"/>
          </a:p>
        </p:txBody>
      </p:sp>
      <p:pic>
        <p:nvPicPr>
          <p:cNvPr id="5" name="Picture 4" descr="Screen Shot 2015-09-27 at 5.56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5" b="1"/>
          <a:stretch/>
        </p:blipFill>
        <p:spPr>
          <a:xfrm>
            <a:off x="2307457" y="1752600"/>
            <a:ext cx="452908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Window: with Data and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7" cy="5689600"/>
          </a:xfrm>
        </p:spPr>
      </p:pic>
      <p:sp>
        <p:nvSpPr>
          <p:cNvPr id="4" name="Rectangle 3"/>
          <p:cNvSpPr/>
          <p:nvPr/>
        </p:nvSpPr>
        <p:spPr>
          <a:xfrm>
            <a:off x="762000" y="2209800"/>
            <a:ext cx="1447800" cy="228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4114800"/>
            <a:ext cx="1447800" cy="228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4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Roles: </a:t>
            </a:r>
            <a:r>
              <a:rPr lang="en-US" dirty="0" smtClean="0"/>
              <a:t>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Lucida Grande"/>
              <a:buChar char="-"/>
            </a:pPr>
            <a:r>
              <a:rPr lang="en-US" dirty="0" smtClean="0"/>
              <a:t>In </a:t>
            </a:r>
            <a:r>
              <a:rPr lang="en-US" dirty="0" smtClean="0"/>
              <a:t>general, any field </a:t>
            </a:r>
            <a:r>
              <a:rPr lang="en-US" dirty="0"/>
              <a:t>containing </a:t>
            </a:r>
            <a:r>
              <a:rPr lang="en-US" b="1" dirty="0" smtClean="0"/>
              <a:t>qualitative</a:t>
            </a:r>
            <a:r>
              <a:rPr lang="en-US" dirty="0" smtClean="0"/>
              <a:t> or </a:t>
            </a:r>
            <a:r>
              <a:rPr lang="en-US" b="1" dirty="0"/>
              <a:t>categorical</a:t>
            </a:r>
            <a:r>
              <a:rPr lang="en-US" dirty="0"/>
              <a:t> </a:t>
            </a:r>
            <a:r>
              <a:rPr lang="en-US" dirty="0" smtClean="0"/>
              <a:t>information is treated as a dimension (e.g. text, dates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Lucida Grande"/>
              <a:buChar char="-"/>
            </a:pPr>
            <a:r>
              <a:rPr lang="en-US" dirty="0" smtClean="0"/>
              <a:t>In relational data, dimensions are the </a:t>
            </a:r>
            <a:r>
              <a:rPr lang="en-US" b="1" dirty="0" smtClean="0"/>
              <a:t>independent </a:t>
            </a:r>
            <a:r>
              <a:rPr lang="en-US" b="1" dirty="0" smtClean="0"/>
              <a:t>variables</a:t>
            </a:r>
          </a:p>
          <a:p>
            <a:pPr marL="0" indent="0">
              <a:buNone/>
            </a:pPr>
            <a:endParaRPr lang="en-US" sz="1000" b="1" dirty="0" smtClean="0"/>
          </a:p>
          <a:p>
            <a:pPr>
              <a:buFont typeface="Lucida Grande"/>
              <a:buChar char="-"/>
            </a:pPr>
            <a:r>
              <a:rPr lang="en-US" dirty="0" smtClean="0"/>
              <a:t>Data can be </a:t>
            </a:r>
            <a:r>
              <a:rPr lang="en-US" b="1" dirty="0" smtClean="0"/>
              <a:t>aggregated</a:t>
            </a:r>
            <a:r>
              <a:rPr lang="en-US" dirty="0" smtClean="0"/>
              <a:t> using the values of a </a:t>
            </a:r>
            <a:r>
              <a:rPr lang="en-US" dirty="0" smtClean="0"/>
              <a:t>dimension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Lucida Grande"/>
              <a:buChar char="-"/>
            </a:pPr>
            <a:r>
              <a:rPr lang="en-US" dirty="0" smtClean="0"/>
              <a:t>When </a:t>
            </a:r>
            <a:r>
              <a:rPr lang="en-US" dirty="0"/>
              <a:t>added </a:t>
            </a:r>
            <a:r>
              <a:rPr lang="en-US" dirty="0" smtClean="0"/>
              <a:t>as rows/columns, dimensions produce </a:t>
            </a:r>
            <a:r>
              <a:rPr lang="en-US" b="1" dirty="0" smtClean="0"/>
              <a:t>headers</a:t>
            </a:r>
            <a:endParaRPr lang="en-US" b="1" dirty="0" smtClean="0"/>
          </a:p>
          <a:p>
            <a:pPr lvl="1">
              <a:buFont typeface="Lucida Grande"/>
              <a:buChar char="-"/>
            </a:pPr>
            <a:endParaRPr lang="en-US" dirty="0" smtClean="0"/>
          </a:p>
          <a:p>
            <a:pPr lvl="1">
              <a:buFont typeface="Lucida Grande"/>
              <a:buChar char="-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3400" y="16002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25908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33528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41910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Roles: </a:t>
            </a:r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Lucida Grande"/>
              <a:buChar char="-"/>
            </a:pPr>
            <a:r>
              <a:rPr lang="en-US" dirty="0" smtClean="0"/>
              <a:t>In </a:t>
            </a:r>
            <a:r>
              <a:rPr lang="en-US" dirty="0"/>
              <a:t>general, any field containing </a:t>
            </a:r>
            <a:r>
              <a:rPr lang="en-US" b="1" dirty="0" smtClean="0"/>
              <a:t>quantitative</a:t>
            </a:r>
            <a:r>
              <a:rPr lang="en-US" dirty="0" smtClean="0"/>
              <a:t> </a:t>
            </a:r>
            <a:r>
              <a:rPr lang="en-US" dirty="0"/>
              <a:t>information </a:t>
            </a:r>
            <a:r>
              <a:rPr lang="en-US" dirty="0" smtClean="0"/>
              <a:t>is treated as </a:t>
            </a:r>
            <a:r>
              <a:rPr lang="en-US" dirty="0"/>
              <a:t>a </a:t>
            </a:r>
            <a:r>
              <a:rPr lang="en-US" dirty="0" smtClean="0"/>
              <a:t>measure (e.g. numerical data, etc.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Lucida Grande"/>
              <a:buChar char="-"/>
            </a:pPr>
            <a:r>
              <a:rPr lang="en-US" dirty="0" smtClean="0"/>
              <a:t>In relational data, measures are the </a:t>
            </a:r>
            <a:r>
              <a:rPr lang="en-US" b="1" dirty="0" smtClean="0"/>
              <a:t>dependent </a:t>
            </a:r>
            <a:r>
              <a:rPr lang="en-US" b="1" dirty="0" smtClean="0"/>
              <a:t>variables</a:t>
            </a:r>
          </a:p>
          <a:p>
            <a:pPr marL="0" indent="0">
              <a:buNone/>
            </a:pPr>
            <a:endParaRPr lang="en-US" sz="1000" dirty="0"/>
          </a:p>
          <a:p>
            <a:pPr>
              <a:buFont typeface="Lucida Grande"/>
              <a:buChar char="-"/>
            </a:pPr>
            <a:r>
              <a:rPr lang="en-US" dirty="0" smtClean="0"/>
              <a:t>The values of a measure are </a:t>
            </a:r>
            <a:r>
              <a:rPr lang="en-US" dirty="0"/>
              <a:t>a </a:t>
            </a:r>
            <a:r>
              <a:rPr lang="en-US" b="1" dirty="0"/>
              <a:t>function</a:t>
            </a:r>
            <a:r>
              <a:rPr lang="en-US" dirty="0"/>
              <a:t> of one or more </a:t>
            </a:r>
            <a:r>
              <a:rPr lang="en-US" dirty="0" smtClean="0"/>
              <a:t>dimensions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Lucida Grande"/>
              <a:buChar char="-"/>
            </a:pPr>
            <a:r>
              <a:rPr lang="en-US" dirty="0" smtClean="0"/>
              <a:t>When added as rows/columns, measures produce </a:t>
            </a:r>
            <a:r>
              <a:rPr lang="en-US" b="1" dirty="0" smtClean="0"/>
              <a:t>axes</a:t>
            </a:r>
            <a:endParaRPr lang="en-US" b="1" dirty="0" smtClean="0"/>
          </a:p>
          <a:p>
            <a:pPr lvl="1">
              <a:buFont typeface="Lucida Grande"/>
              <a:buChar char="-"/>
            </a:pPr>
            <a:endParaRPr lang="en-US" dirty="0" smtClean="0"/>
          </a:p>
          <a:p>
            <a:pPr lvl="1">
              <a:buFont typeface="Lucida Grande"/>
              <a:buChar char="-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3400" y="16002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23622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32004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4038600"/>
            <a:ext cx="8077200" cy="9144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2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Roles: </a:t>
            </a:r>
            <a:r>
              <a:rPr lang="en-US" dirty="0" smtClean="0"/>
              <a:t>Dimensions vs.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Which </a:t>
            </a:r>
            <a:r>
              <a:rPr lang="en-US" dirty="0" smtClean="0"/>
              <a:t>is which?  </a:t>
            </a: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total </a:t>
            </a:r>
            <a:r>
              <a:rPr lang="en-US" b="1" dirty="0" smtClean="0"/>
              <a:t>number of students </a:t>
            </a:r>
            <a:r>
              <a:rPr lang="en-US" dirty="0" smtClean="0"/>
              <a:t>in each </a:t>
            </a:r>
            <a:r>
              <a:rPr lang="en-US" b="1" dirty="0" smtClean="0"/>
              <a:t>house</a:t>
            </a:r>
            <a:endParaRPr lang="en-US" b="1" dirty="0"/>
          </a:p>
          <a:p>
            <a:pPr lvl="1" algn="ctr">
              <a:buFont typeface="Lucida Grande"/>
              <a:buChar char="-"/>
            </a:pPr>
            <a:endParaRPr lang="en-US" dirty="0" smtClean="0"/>
          </a:p>
          <a:p>
            <a:pPr lvl="1" algn="ctr">
              <a:buFont typeface="Lucida Grande"/>
              <a:buChar char="-"/>
            </a:pPr>
            <a:endParaRPr lang="en-US" dirty="0" smtClean="0"/>
          </a:p>
          <a:p>
            <a:pPr lvl="1" algn="ctr">
              <a:buFont typeface="Lucida Grande"/>
              <a:buChar char="-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66975"/>
            <a:ext cx="6172200" cy="3857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457200" y="1295400"/>
            <a:ext cx="8229600" cy="5181600"/>
            <a:chOff x="457200" y="1295400"/>
            <a:chExt cx="8229600" cy="5181600"/>
          </a:xfrm>
        </p:grpSpPr>
        <p:grpSp>
          <p:nvGrpSpPr>
            <p:cNvPr id="9" name="Group 8"/>
            <p:cNvGrpSpPr/>
            <p:nvPr/>
          </p:nvGrpSpPr>
          <p:grpSpPr>
            <a:xfrm>
              <a:off x="457200" y="1295400"/>
              <a:ext cx="1382109" cy="838200"/>
              <a:chOff x="457200" y="1295400"/>
              <a:chExt cx="1382109" cy="83820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7200" y="1295400"/>
                <a:ext cx="13821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measure</a:t>
                </a:r>
                <a:endParaRPr lang="en-US" sz="2400" dirty="0"/>
              </a:p>
            </p:txBody>
          </p:sp>
          <p:sp>
            <p:nvSpPr>
              <p:cNvPr id="8" name="Bent Arrow 7"/>
              <p:cNvSpPr/>
              <p:nvPr/>
            </p:nvSpPr>
            <p:spPr>
              <a:xfrm rot="10800000" flipH="1">
                <a:off x="1066801" y="1752600"/>
                <a:ext cx="609600" cy="381000"/>
              </a:xfrm>
              <a:prstGeom prst="bentArrow">
                <a:avLst>
                  <a:gd name="adj1" fmla="val 24598"/>
                  <a:gd name="adj2" fmla="val 24010"/>
                  <a:gd name="adj3" fmla="val 40060"/>
                  <a:gd name="adj4" fmla="val 82937"/>
                </a:avLst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57200" y="1371600"/>
              <a:ext cx="8229600" cy="5105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dirty="0" smtClean="0"/>
                <a:t>Which is which?  </a:t>
              </a:r>
            </a:p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rgbClr val="0000FF"/>
                  </a:solidFill>
                </a:rPr>
                <a:t>total number of students </a:t>
              </a:r>
              <a:r>
                <a:rPr lang="en-US" dirty="0" smtClean="0"/>
                <a:t>in each </a:t>
              </a:r>
              <a:r>
                <a:rPr lang="en-US" b="1" dirty="0" smtClean="0"/>
                <a:t>house</a:t>
              </a:r>
            </a:p>
            <a:p>
              <a:pPr lvl="1" algn="ctr">
                <a:buFont typeface="Lucida Grande"/>
                <a:buChar char="-"/>
              </a:pPr>
              <a:endParaRPr lang="en-US" dirty="0" smtClean="0"/>
            </a:p>
            <a:p>
              <a:pPr lvl="1" algn="ctr">
                <a:buFont typeface="Lucida Grande"/>
                <a:buChar char="-"/>
              </a:pPr>
              <a:endParaRPr lang="en-US" dirty="0" smtClean="0"/>
            </a:p>
            <a:p>
              <a:pPr lvl="1" algn="ctr">
                <a:buFont typeface="Lucida Grande"/>
                <a:buChar char="-"/>
              </a:pPr>
              <a:endParaRPr lang="en-US" dirty="0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1295400"/>
            <a:ext cx="8293144" cy="5181600"/>
            <a:chOff x="457200" y="1295400"/>
            <a:chExt cx="8293144" cy="5181600"/>
          </a:xfrm>
        </p:grpSpPr>
        <p:grpSp>
          <p:nvGrpSpPr>
            <p:cNvPr id="10" name="Group 9"/>
            <p:cNvGrpSpPr/>
            <p:nvPr/>
          </p:nvGrpSpPr>
          <p:grpSpPr>
            <a:xfrm>
              <a:off x="7162800" y="1295400"/>
              <a:ext cx="1587544" cy="838200"/>
              <a:chOff x="7162800" y="1295400"/>
              <a:chExt cx="1587544" cy="83820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162800" y="1295400"/>
                <a:ext cx="1587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dimension</a:t>
                </a:r>
                <a:endParaRPr lang="en-US" sz="2400" dirty="0"/>
              </a:p>
            </p:txBody>
          </p:sp>
          <p:sp>
            <p:nvSpPr>
              <p:cNvPr id="7" name="Bent Arrow 6"/>
              <p:cNvSpPr/>
              <p:nvPr/>
            </p:nvSpPr>
            <p:spPr>
              <a:xfrm rot="10800000">
                <a:off x="7467600" y="1752600"/>
                <a:ext cx="609600" cy="381000"/>
              </a:xfrm>
              <a:prstGeom prst="bentArrow">
                <a:avLst>
                  <a:gd name="adj1" fmla="val 24598"/>
                  <a:gd name="adj2" fmla="val 24010"/>
                  <a:gd name="adj3" fmla="val 40060"/>
                  <a:gd name="adj4" fmla="val 82937"/>
                </a:avLst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457200" y="1371600"/>
              <a:ext cx="8229600" cy="5105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dirty="0" smtClean="0"/>
                <a:t>Which is which?  </a:t>
              </a:r>
            </a:p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/>
                <a:t>total number of students </a:t>
              </a:r>
              <a:r>
                <a:rPr lang="en-US" dirty="0" smtClean="0"/>
                <a:t>in each </a:t>
              </a:r>
              <a:r>
                <a:rPr lang="en-US" b="1" dirty="0" smtClean="0">
                  <a:solidFill>
                    <a:srgbClr val="0000FF"/>
                  </a:solidFill>
                </a:rPr>
                <a:t>house</a:t>
              </a:r>
            </a:p>
            <a:p>
              <a:pPr lvl="1" algn="ctr">
                <a:buFont typeface="Lucida Grande"/>
                <a:buChar char="-"/>
              </a:pPr>
              <a:endParaRPr lang="en-US" dirty="0" smtClean="0"/>
            </a:p>
            <a:p>
              <a:pPr lvl="1" algn="ctr">
                <a:buFont typeface="Lucida Grande"/>
                <a:buChar char="-"/>
              </a:pPr>
              <a:endParaRPr lang="en-US" dirty="0" smtClean="0"/>
            </a:p>
            <a:p>
              <a:pPr lvl="1" algn="ctr">
                <a:buFont typeface="Lucida Grande"/>
                <a:buChar char="-"/>
              </a:pP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5622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Window: with Data and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7" cy="5689600"/>
          </a:xfrm>
        </p:spPr>
      </p:pic>
      <p:sp>
        <p:nvSpPr>
          <p:cNvPr id="4" name="Rectangle 3"/>
          <p:cNvSpPr/>
          <p:nvPr/>
        </p:nvSpPr>
        <p:spPr>
          <a:xfrm>
            <a:off x="7162800" y="1752600"/>
            <a:ext cx="1219200" cy="19812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 Available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43000"/>
            <a:ext cx="4953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Tables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Maps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Pie charts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Bar charts</a:t>
            </a:r>
          </a:p>
          <a:p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Treemaps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Circle views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Line charts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Area charts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Combination charts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Scatterplots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Histograms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Box-and-whisker plots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Gantt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Bullet plots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Packed circles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Screen Shot 2015-09-27 at 5.4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3200400" cy="5575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1143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71700" y="1143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1143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18288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71700" y="18288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0" y="1905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5908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71700" y="25908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00400" y="25908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3000" y="32004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71700" y="32004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00400" y="32004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19200" y="38862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47900" y="38862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600" y="38862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19200" y="46482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47900" y="46482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76600" y="46482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19200" y="5334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47900" y="5334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76600" y="53340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19200" y="59436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47900" y="59436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76600" y="5943600"/>
            <a:ext cx="1143000" cy="762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572000" y="1143000"/>
            <a:ext cx="49530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Tables</a:t>
            </a:r>
          </a:p>
          <a:p>
            <a:r>
              <a:rPr lang="en-US" dirty="0" smtClean="0"/>
              <a:t>Maps</a:t>
            </a:r>
          </a:p>
          <a:p>
            <a:r>
              <a:rPr lang="en-US" dirty="0" smtClean="0"/>
              <a:t>Pie charts</a:t>
            </a:r>
          </a:p>
          <a:p>
            <a:r>
              <a:rPr lang="en-US" dirty="0" smtClean="0"/>
              <a:t>Bar charts</a:t>
            </a:r>
          </a:p>
          <a:p>
            <a:r>
              <a:rPr lang="en-US" dirty="0" err="1" smtClean="0"/>
              <a:t>Treemaps</a:t>
            </a:r>
            <a:endParaRPr lang="en-US" dirty="0" smtClean="0"/>
          </a:p>
          <a:p>
            <a:r>
              <a:rPr lang="en-US" dirty="0" smtClean="0"/>
              <a:t>Circle views</a:t>
            </a:r>
          </a:p>
          <a:p>
            <a:r>
              <a:rPr lang="en-US" dirty="0" smtClean="0"/>
              <a:t>Line charts</a:t>
            </a:r>
          </a:p>
          <a:p>
            <a:r>
              <a:rPr lang="en-US" dirty="0" smtClean="0"/>
              <a:t>Area charts</a:t>
            </a:r>
          </a:p>
          <a:p>
            <a:r>
              <a:rPr lang="en-US" dirty="0" smtClean="0"/>
              <a:t>Combination charts</a:t>
            </a:r>
          </a:p>
          <a:p>
            <a:r>
              <a:rPr lang="en-US" dirty="0" smtClean="0"/>
              <a:t>Scatterplots</a:t>
            </a:r>
          </a:p>
          <a:p>
            <a:r>
              <a:rPr lang="en-US" dirty="0" smtClean="0"/>
              <a:t>Histograms</a:t>
            </a:r>
          </a:p>
          <a:p>
            <a:r>
              <a:rPr lang="en-US" dirty="0" smtClean="0"/>
              <a:t>Box-and-whisker plots</a:t>
            </a:r>
          </a:p>
          <a:p>
            <a:r>
              <a:rPr lang="en-US" dirty="0" smtClean="0"/>
              <a:t>Gantt</a:t>
            </a:r>
          </a:p>
          <a:p>
            <a:r>
              <a:rPr lang="en-US" dirty="0" smtClean="0"/>
              <a:t>Bullet plots</a:t>
            </a:r>
          </a:p>
          <a:p>
            <a:r>
              <a:rPr lang="en-US" dirty="0" smtClean="0"/>
              <a:t>Packed circles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2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2" grpId="0" build="allAtOnce"/>
      <p:bldP spid="32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pt. 1: Getting Started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7" cy="5689600"/>
          </a:xfrm>
        </p:spPr>
      </p:pic>
      <p:sp>
        <p:nvSpPr>
          <p:cNvPr id="7" name="Rectangle 6"/>
          <p:cNvSpPr/>
          <p:nvPr/>
        </p:nvSpPr>
        <p:spPr>
          <a:xfrm>
            <a:off x="914400" y="2362200"/>
            <a:ext cx="381000" cy="228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5-09-27 at 6.35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763423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763423" cy="5105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763422" cy="5105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763422" cy="51053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86600" y="5715000"/>
            <a:ext cx="533400" cy="1524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/>
              <a:t>Life Sciences and Technology F</a:t>
            </a:r>
            <a:r>
              <a:rPr lang="en-US" sz="2800" dirty="0" smtClean="0"/>
              <a:t>air is tomorrow: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3</a:t>
            </a:r>
            <a:r>
              <a:rPr lang="en-US" sz="2800" dirty="0"/>
              <a:t>:30-</a:t>
            </a:r>
            <a:r>
              <a:rPr lang="en-US" sz="2800" dirty="0" smtClean="0"/>
              <a:t>6pm in the Carroll Room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000" dirty="0" err="1" smtClean="0">
                <a:hlinkClick r:id="rId3"/>
              </a:rPr>
              <a:t>www.smith.edu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lazaruscenter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fairs_scitech.php</a:t>
            </a:r>
            <a:endParaRPr lang="en-US" sz="20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Martha’s o</a:t>
            </a:r>
            <a:r>
              <a:rPr lang="en-US" sz="2800" dirty="0" smtClean="0"/>
              <a:t>ffice hours poll: remember to vote!</a:t>
            </a:r>
            <a:endParaRPr lang="en-US" sz="2800" dirty="0" smtClean="0"/>
          </a:p>
          <a:p>
            <a:pPr marL="0" indent="0"/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981200"/>
            <a:ext cx="3009900" cy="1748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81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 Data File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7" cy="5689599"/>
          </a:xfrm>
        </p:spPr>
      </p:pic>
    </p:spTree>
    <p:extLst>
      <p:ext uri="{BB962C8B-B14F-4D97-AF65-F5344CB8AC3E}">
        <p14:creationId xmlns:p14="http://schemas.microsoft.com/office/powerpoint/2010/main" val="94971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 Data File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6" cy="5689599"/>
          </a:xfrm>
        </p:spPr>
      </p:pic>
      <p:grpSp>
        <p:nvGrpSpPr>
          <p:cNvPr id="10" name="Group 9"/>
          <p:cNvGrpSpPr/>
          <p:nvPr/>
        </p:nvGrpSpPr>
        <p:grpSpPr>
          <a:xfrm>
            <a:off x="914400" y="2438400"/>
            <a:ext cx="2057400" cy="1122218"/>
            <a:chOff x="914400" y="2438400"/>
            <a:chExt cx="2057400" cy="1122218"/>
          </a:xfrm>
        </p:grpSpPr>
        <p:sp>
          <p:nvSpPr>
            <p:cNvPr id="9" name="Bent Arrow 8"/>
            <p:cNvSpPr/>
            <p:nvPr/>
          </p:nvSpPr>
          <p:spPr>
            <a:xfrm>
              <a:off x="1295400" y="2438400"/>
              <a:ext cx="1676400" cy="914400"/>
            </a:xfrm>
            <a:prstGeom prst="bentArrow">
              <a:avLst>
                <a:gd name="adj1" fmla="val 9180"/>
                <a:gd name="adj2" fmla="val 14124"/>
                <a:gd name="adj3" fmla="val 40060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14400" y="3352800"/>
              <a:ext cx="609600" cy="207818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52600" y="5867400"/>
            <a:ext cx="533400" cy="228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4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6" cy="5689599"/>
          </a:xfrm>
        </p:spPr>
      </p:pic>
    </p:spTree>
    <p:extLst>
      <p:ext uri="{BB962C8B-B14F-4D97-AF65-F5344CB8AC3E}">
        <p14:creationId xmlns:p14="http://schemas.microsoft.com/office/powerpoint/2010/main" val="232046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a dimension to “Columns”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143000"/>
            <a:ext cx="8527196" cy="5689598"/>
          </a:xfrm>
        </p:spPr>
      </p:pic>
      <p:grpSp>
        <p:nvGrpSpPr>
          <p:cNvPr id="4" name="Group 3"/>
          <p:cNvGrpSpPr/>
          <p:nvPr/>
        </p:nvGrpSpPr>
        <p:grpSpPr>
          <a:xfrm>
            <a:off x="990600" y="1828800"/>
            <a:ext cx="3124200" cy="609600"/>
            <a:chOff x="914400" y="2951018"/>
            <a:chExt cx="3124200" cy="609600"/>
          </a:xfrm>
        </p:grpSpPr>
        <p:sp>
          <p:nvSpPr>
            <p:cNvPr id="6" name="Bent Arrow 5"/>
            <p:cNvSpPr/>
            <p:nvPr/>
          </p:nvSpPr>
          <p:spPr>
            <a:xfrm>
              <a:off x="1295400" y="2951018"/>
              <a:ext cx="2743200" cy="457200"/>
            </a:xfrm>
            <a:prstGeom prst="bentArrow">
              <a:avLst>
                <a:gd name="adj1" fmla="val 19162"/>
                <a:gd name="adj2" fmla="val 18568"/>
                <a:gd name="adj3" fmla="val 40060"/>
                <a:gd name="adj4" fmla="val 80715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3404482"/>
              <a:ext cx="609600" cy="156136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98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a dimension to “Rows”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2" y="1143000"/>
            <a:ext cx="8527194" cy="5689598"/>
          </a:xfrm>
        </p:spPr>
      </p:pic>
      <p:grpSp>
        <p:nvGrpSpPr>
          <p:cNvPr id="4" name="Group 3"/>
          <p:cNvGrpSpPr/>
          <p:nvPr/>
        </p:nvGrpSpPr>
        <p:grpSpPr>
          <a:xfrm>
            <a:off x="990600" y="2057400"/>
            <a:ext cx="3124200" cy="1676400"/>
            <a:chOff x="914400" y="3179618"/>
            <a:chExt cx="3124200" cy="1676400"/>
          </a:xfrm>
        </p:grpSpPr>
        <p:sp>
          <p:nvSpPr>
            <p:cNvPr id="6" name="Bent Arrow 5"/>
            <p:cNvSpPr/>
            <p:nvPr/>
          </p:nvSpPr>
          <p:spPr>
            <a:xfrm>
              <a:off x="1295400" y="3179618"/>
              <a:ext cx="2743200" cy="1524000"/>
            </a:xfrm>
            <a:prstGeom prst="bentArrow">
              <a:avLst>
                <a:gd name="adj1" fmla="val 6495"/>
                <a:gd name="adj2" fmla="val 6124"/>
                <a:gd name="adj3" fmla="val 13393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4699882"/>
              <a:ext cx="609600" cy="156136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3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a measure onto “Text”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2" y="1143000"/>
            <a:ext cx="8527194" cy="5689597"/>
          </a:xfrm>
        </p:spPr>
      </p:pic>
      <p:grpSp>
        <p:nvGrpSpPr>
          <p:cNvPr id="4" name="Group 3"/>
          <p:cNvGrpSpPr/>
          <p:nvPr/>
        </p:nvGrpSpPr>
        <p:grpSpPr>
          <a:xfrm>
            <a:off x="990600" y="3276600"/>
            <a:ext cx="2133600" cy="1524000"/>
            <a:chOff x="914400" y="4398818"/>
            <a:chExt cx="2133600" cy="1524000"/>
          </a:xfrm>
        </p:grpSpPr>
        <p:sp>
          <p:nvSpPr>
            <p:cNvPr id="6" name="Bent Arrow 5"/>
            <p:cNvSpPr/>
            <p:nvPr/>
          </p:nvSpPr>
          <p:spPr>
            <a:xfrm>
              <a:off x="1295400" y="4398818"/>
              <a:ext cx="1752600" cy="1371600"/>
            </a:xfrm>
            <a:prstGeom prst="bentArrow">
              <a:avLst>
                <a:gd name="adj1" fmla="val 6495"/>
                <a:gd name="adj2" fmla="val 6124"/>
                <a:gd name="adj3" fmla="val 13393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5766682"/>
              <a:ext cx="609600" cy="156136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27193" cy="568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refine by subdividing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2" y="1143000"/>
            <a:ext cx="8527194" cy="5689597"/>
          </a:xfrm>
        </p:spPr>
      </p:pic>
      <p:grpSp>
        <p:nvGrpSpPr>
          <p:cNvPr id="4" name="Group 3"/>
          <p:cNvGrpSpPr/>
          <p:nvPr/>
        </p:nvGrpSpPr>
        <p:grpSpPr>
          <a:xfrm>
            <a:off x="990600" y="2057400"/>
            <a:ext cx="4267200" cy="1908736"/>
            <a:chOff x="914400" y="3179618"/>
            <a:chExt cx="4267200" cy="1908736"/>
          </a:xfrm>
        </p:grpSpPr>
        <p:sp>
          <p:nvSpPr>
            <p:cNvPr id="6" name="Bent Arrow 5"/>
            <p:cNvSpPr/>
            <p:nvPr/>
          </p:nvSpPr>
          <p:spPr>
            <a:xfrm>
              <a:off x="1295400" y="3179618"/>
              <a:ext cx="3886200" cy="1752600"/>
            </a:xfrm>
            <a:prstGeom prst="bentArrow">
              <a:avLst>
                <a:gd name="adj1" fmla="val 5342"/>
                <a:gd name="adj2" fmla="val 6124"/>
                <a:gd name="adj3" fmla="val 13393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4932218"/>
              <a:ext cx="609600" cy="156136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606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27193" cy="56895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001" y="1143000"/>
            <a:ext cx="8527191" cy="5689596"/>
            <a:chOff x="381001" y="1143000"/>
            <a:chExt cx="8527191" cy="5689596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1" y="1143000"/>
              <a:ext cx="8527191" cy="5689596"/>
            </a:xfrm>
            <a:prstGeom prst="rect">
              <a:avLst/>
            </a:prstGeom>
          </p:spPr>
        </p:pic>
        <p:pic>
          <p:nvPicPr>
            <p:cNvPr id="8" name="Content Placeholder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8" t="11518" r="29643" b="79018"/>
            <a:stretch/>
          </p:blipFill>
          <p:spPr>
            <a:xfrm>
              <a:off x="3982721" y="1798320"/>
              <a:ext cx="2397760" cy="5384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Text Table to Bar Chart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14600" y="1752600"/>
            <a:ext cx="2743200" cy="2286000"/>
            <a:chOff x="2438400" y="2874818"/>
            <a:chExt cx="2743200" cy="2286000"/>
          </a:xfrm>
        </p:grpSpPr>
        <p:sp>
          <p:nvSpPr>
            <p:cNvPr id="6" name="Bent Arrow 5"/>
            <p:cNvSpPr/>
            <p:nvPr/>
          </p:nvSpPr>
          <p:spPr>
            <a:xfrm>
              <a:off x="2743200" y="2874818"/>
              <a:ext cx="2438400" cy="2133600"/>
            </a:xfrm>
            <a:prstGeom prst="bentArrow">
              <a:avLst>
                <a:gd name="adj1" fmla="val 3596"/>
                <a:gd name="adj2" fmla="val 6124"/>
                <a:gd name="adj3" fmla="val 13393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38400" y="5004682"/>
              <a:ext cx="609600" cy="156136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69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encoding using color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2" y="1143000"/>
            <a:ext cx="8527193" cy="5689597"/>
          </a:xfrm>
        </p:spPr>
      </p:pic>
      <p:grpSp>
        <p:nvGrpSpPr>
          <p:cNvPr id="4" name="Group 3"/>
          <p:cNvGrpSpPr/>
          <p:nvPr/>
        </p:nvGrpSpPr>
        <p:grpSpPr>
          <a:xfrm>
            <a:off x="990600" y="3218688"/>
            <a:ext cx="1371600" cy="774192"/>
            <a:chOff x="914400" y="4340906"/>
            <a:chExt cx="1371600" cy="774192"/>
          </a:xfrm>
        </p:grpSpPr>
        <p:sp>
          <p:nvSpPr>
            <p:cNvPr id="6" name="Bent Arrow 5"/>
            <p:cNvSpPr/>
            <p:nvPr/>
          </p:nvSpPr>
          <p:spPr>
            <a:xfrm>
              <a:off x="1219200" y="4340906"/>
              <a:ext cx="1066800" cy="609600"/>
            </a:xfrm>
            <a:prstGeom prst="bentArrow">
              <a:avLst>
                <a:gd name="adj1" fmla="val 12033"/>
                <a:gd name="adj2" fmla="val 13154"/>
                <a:gd name="adj3" fmla="val 22767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4962698"/>
              <a:ext cx="457200" cy="152400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96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143000"/>
            <a:ext cx="8527191" cy="5689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new sheet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2" y="1143000"/>
            <a:ext cx="8527193" cy="5689596"/>
          </a:xfrm>
        </p:spPr>
      </p:pic>
      <p:sp>
        <p:nvSpPr>
          <p:cNvPr id="7" name="Rectangle 6"/>
          <p:cNvSpPr/>
          <p:nvPr/>
        </p:nvSpPr>
        <p:spPr>
          <a:xfrm>
            <a:off x="2267712" y="5867400"/>
            <a:ext cx="228600" cy="228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01000" cy="5181601"/>
          </a:xfrm>
        </p:spPr>
        <p:txBody>
          <a:bodyPr rtlCol="0"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Refresher from Monday</a:t>
            </a:r>
          </a:p>
          <a:p>
            <a:pPr marL="0" indent="0">
              <a:buNone/>
              <a:defRPr/>
            </a:pPr>
            <a:endParaRPr lang="en-US" sz="1000" dirty="0" smtClean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Introduction </a:t>
            </a:r>
            <a:r>
              <a:rPr lang="en-US" dirty="0" smtClean="0"/>
              <a:t>to Tableau</a:t>
            </a:r>
          </a:p>
          <a:p>
            <a:pPr marL="0" indent="0">
              <a:buNone/>
              <a:defRPr/>
            </a:pPr>
            <a:endParaRPr lang="en-US" sz="800" dirty="0" smtClean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Lab pt. 1 - Getting started:</a:t>
            </a:r>
          </a:p>
          <a:p>
            <a:pPr lvl="1">
              <a:buFont typeface="Lucida Grande"/>
              <a:buChar char="-"/>
              <a:defRPr/>
            </a:pPr>
            <a:r>
              <a:rPr lang="en-US" dirty="0" smtClean="0"/>
              <a:t>Connecting to a data file</a:t>
            </a:r>
          </a:p>
          <a:p>
            <a:pPr lvl="1">
              <a:buFont typeface="Lucida Grande"/>
              <a:buChar char="-"/>
              <a:defRPr/>
            </a:pPr>
            <a:r>
              <a:rPr lang="en-US" dirty="0" smtClean="0"/>
              <a:t>Creating views</a:t>
            </a:r>
          </a:p>
          <a:p>
            <a:pPr lvl="1">
              <a:buFont typeface="Lucida Grande"/>
              <a:buChar char="-"/>
              <a:defRPr/>
            </a:pPr>
            <a:r>
              <a:rPr lang="en-US" dirty="0" smtClean="0"/>
              <a:t>Using “Show Me”: a recommender system for views</a:t>
            </a:r>
          </a:p>
          <a:p>
            <a:pPr>
              <a:buFont typeface="Lucida Grande"/>
              <a:buChar char="-"/>
              <a:defRPr/>
            </a:pPr>
            <a:endParaRPr lang="en-US" sz="1000" dirty="0" smtClean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Lab pt. 2 - Exploring other datasets</a:t>
            </a:r>
          </a:p>
          <a:p>
            <a:pPr>
              <a:buFont typeface="Arial"/>
              <a:buChar char="•"/>
              <a:defRPr/>
            </a:pPr>
            <a:endParaRPr lang="en-US" sz="900" dirty="0" smtClean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Discussion (time permitting)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6200" y="6358235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Lab pt. 1 modeled on “Getting </a:t>
            </a:r>
            <a:r>
              <a:rPr lang="en-US" sz="1200" dirty="0"/>
              <a:t>Started with Tableau </a:t>
            </a:r>
            <a:r>
              <a:rPr lang="en-US" sz="1200" dirty="0" smtClean="0"/>
              <a:t>Desktop” </a:t>
            </a:r>
            <a:r>
              <a:rPr lang="en-US" sz="1200" dirty="0"/>
              <a:t>Version </a:t>
            </a:r>
            <a:r>
              <a:rPr lang="en-US" sz="1200" dirty="0" smtClean="0"/>
              <a:t>8.2</a:t>
            </a:r>
          </a:p>
          <a:p>
            <a:r>
              <a:rPr lang="en-US" sz="1200" dirty="0" smtClean="0"/>
              <a:t>Last </a:t>
            </a:r>
            <a:r>
              <a:rPr lang="en-US" sz="1200" dirty="0"/>
              <a:t>Updated June 11, 2014 3:09 </a:t>
            </a:r>
            <a:r>
              <a:rPr lang="en-US" sz="1200" dirty="0" smtClean="0"/>
              <a:t>PM Copyright </a:t>
            </a:r>
            <a:r>
              <a:rPr lang="en-US" sz="1200" dirty="0"/>
              <a:t>© 2014 Tableau Software</a:t>
            </a:r>
          </a:p>
        </p:txBody>
      </p:sp>
    </p:spTree>
    <p:extLst>
      <p:ext uri="{BB962C8B-B14F-4D97-AF65-F5344CB8AC3E}">
        <p14:creationId xmlns:p14="http://schemas.microsoft.com/office/powerpoint/2010/main" val="268389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“Show Me”: a VIS recommender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2" y="1143000"/>
            <a:ext cx="8527193" cy="5689596"/>
          </a:xfrm>
        </p:spPr>
      </p:pic>
      <p:sp>
        <p:nvSpPr>
          <p:cNvPr id="7" name="Rectangle 6"/>
          <p:cNvSpPr/>
          <p:nvPr/>
        </p:nvSpPr>
        <p:spPr>
          <a:xfrm>
            <a:off x="7543800" y="1981200"/>
            <a:ext cx="457200" cy="3048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7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“Show Me”: a VIS recommender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" y="1143000"/>
            <a:ext cx="8527191" cy="5689596"/>
          </a:xfrm>
        </p:spPr>
      </p:pic>
      <p:grpSp>
        <p:nvGrpSpPr>
          <p:cNvPr id="4" name="Group 3"/>
          <p:cNvGrpSpPr/>
          <p:nvPr/>
        </p:nvGrpSpPr>
        <p:grpSpPr>
          <a:xfrm>
            <a:off x="990600" y="3218688"/>
            <a:ext cx="1371600" cy="1581912"/>
            <a:chOff x="914400" y="4340906"/>
            <a:chExt cx="1371600" cy="1581912"/>
          </a:xfrm>
        </p:grpSpPr>
        <p:sp>
          <p:nvSpPr>
            <p:cNvPr id="6" name="Bent Arrow 5"/>
            <p:cNvSpPr/>
            <p:nvPr/>
          </p:nvSpPr>
          <p:spPr>
            <a:xfrm>
              <a:off x="1066800" y="4340906"/>
              <a:ext cx="1219200" cy="1429512"/>
            </a:xfrm>
            <a:prstGeom prst="bentArrow">
              <a:avLst>
                <a:gd name="adj1" fmla="val 7730"/>
                <a:gd name="adj2" fmla="val 10017"/>
                <a:gd name="adj3" fmla="val 22767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5770418"/>
              <a:ext cx="457200" cy="152400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274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“Show Me”: a VIS recommender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" y="1143000"/>
            <a:ext cx="8527191" cy="5689595"/>
          </a:xfrm>
        </p:spPr>
      </p:pic>
    </p:spTree>
    <p:extLst>
      <p:ext uri="{BB962C8B-B14F-4D97-AF65-F5344CB8AC3E}">
        <p14:creationId xmlns:p14="http://schemas.microsoft.com/office/powerpoint/2010/main" val="280732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Stories from Multiple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" y="1143000"/>
            <a:ext cx="8527190" cy="5689595"/>
          </a:xfrm>
        </p:spPr>
      </p:pic>
      <p:sp>
        <p:nvSpPr>
          <p:cNvPr id="4" name="Rectangle 3"/>
          <p:cNvSpPr/>
          <p:nvPr/>
        </p:nvSpPr>
        <p:spPr>
          <a:xfrm>
            <a:off x="3200400" y="5867400"/>
            <a:ext cx="304800" cy="3048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2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Stories from Multiple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" y="1143000"/>
            <a:ext cx="8527190" cy="5689594"/>
          </a:xfrm>
        </p:spPr>
      </p:pic>
      <p:grpSp>
        <p:nvGrpSpPr>
          <p:cNvPr id="6" name="Group 5"/>
          <p:cNvGrpSpPr/>
          <p:nvPr/>
        </p:nvGrpSpPr>
        <p:grpSpPr>
          <a:xfrm rot="5400000">
            <a:off x="1324356" y="1571244"/>
            <a:ext cx="1295400" cy="2115312"/>
            <a:chOff x="1066800" y="4340906"/>
            <a:chExt cx="1295400" cy="2115312"/>
          </a:xfrm>
        </p:grpSpPr>
        <p:sp>
          <p:nvSpPr>
            <p:cNvPr id="7" name="Bent Arrow 6"/>
            <p:cNvSpPr/>
            <p:nvPr/>
          </p:nvSpPr>
          <p:spPr>
            <a:xfrm>
              <a:off x="1143000" y="4340906"/>
              <a:ext cx="1219200" cy="1429512"/>
            </a:xfrm>
            <a:prstGeom prst="bentArrow">
              <a:avLst>
                <a:gd name="adj1" fmla="val 7730"/>
                <a:gd name="adj2" fmla="val 10017"/>
                <a:gd name="adj3" fmla="val 22767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66800" y="5770418"/>
              <a:ext cx="228600" cy="685800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880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27188" cy="5689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Stories from Multiple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4" y="1143000"/>
            <a:ext cx="8527188" cy="5689594"/>
          </a:xfrm>
        </p:spPr>
      </p:pic>
      <p:sp>
        <p:nvSpPr>
          <p:cNvPr id="8" name="Rectangle 7"/>
          <p:cNvSpPr/>
          <p:nvPr/>
        </p:nvSpPr>
        <p:spPr>
          <a:xfrm rot="5400000">
            <a:off x="6400800" y="1905000"/>
            <a:ext cx="228600" cy="990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5143500" y="2019300"/>
            <a:ext cx="457200" cy="990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7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Stories from Multiple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" y="1143000"/>
            <a:ext cx="8527190" cy="5689594"/>
          </a:xfrm>
        </p:spPr>
      </p:pic>
      <p:grpSp>
        <p:nvGrpSpPr>
          <p:cNvPr id="6" name="Group 5"/>
          <p:cNvGrpSpPr/>
          <p:nvPr/>
        </p:nvGrpSpPr>
        <p:grpSpPr>
          <a:xfrm rot="5400000">
            <a:off x="1324356" y="1418845"/>
            <a:ext cx="1295400" cy="2115312"/>
            <a:chOff x="1066800" y="4340906"/>
            <a:chExt cx="1295400" cy="2115312"/>
          </a:xfrm>
        </p:grpSpPr>
        <p:sp>
          <p:nvSpPr>
            <p:cNvPr id="7" name="Bent Arrow 6"/>
            <p:cNvSpPr/>
            <p:nvPr/>
          </p:nvSpPr>
          <p:spPr>
            <a:xfrm>
              <a:off x="1143000" y="4340906"/>
              <a:ext cx="1219200" cy="1429512"/>
            </a:xfrm>
            <a:prstGeom prst="bentArrow">
              <a:avLst>
                <a:gd name="adj1" fmla="val 7730"/>
                <a:gd name="adj2" fmla="val 10017"/>
                <a:gd name="adj3" fmla="val 22767"/>
                <a:gd name="adj4" fmla="val 82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66800" y="5770418"/>
              <a:ext cx="228600" cy="685800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907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27188" cy="5689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Stories from Multiple Views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4" y="1143000"/>
            <a:ext cx="8527188" cy="5689594"/>
          </a:xfrm>
        </p:spPr>
      </p:pic>
      <p:sp>
        <p:nvSpPr>
          <p:cNvPr id="9" name="Rectangle 8"/>
          <p:cNvSpPr/>
          <p:nvPr/>
        </p:nvSpPr>
        <p:spPr>
          <a:xfrm rot="5400000">
            <a:off x="5676900" y="2019300"/>
            <a:ext cx="457200" cy="9906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3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27187" cy="5689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pt. 2: Exploring Other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3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Flashback: Visualization </a:t>
            </a:r>
            <a:r>
              <a:rPr lang="en-US" dirty="0" smtClean="0"/>
              <a:t>(def.)</a:t>
            </a:r>
            <a:endParaRPr lang="en-US" dirty="0"/>
          </a:p>
        </p:txBody>
      </p:sp>
      <p:sp>
        <p:nvSpPr>
          <p:cNvPr id="2050" name="AutoShape 2" descr="http://b-i.forbesimg.com/louiscolumbus/files/2013/10/Analytics.png"/>
          <p:cNvSpPr>
            <a:spLocks noChangeAspect="1" noChangeArrowheads="1"/>
          </p:cNvSpPr>
          <p:nvPr/>
        </p:nvSpPr>
        <p:spPr bwMode="auto">
          <a:xfrm>
            <a:off x="155575" y="-2041525"/>
            <a:ext cx="5838825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nalytics.png"/>
          <p:cNvPicPr>
            <a:picLocks noChangeAspect="1"/>
          </p:cNvPicPr>
          <p:nvPr/>
        </p:nvPicPr>
        <p:blipFill>
          <a:blip r:embed="rId3" cstate="print"/>
          <a:srcRect l="26471"/>
          <a:stretch>
            <a:fillRect/>
          </a:stretch>
        </p:blipFill>
        <p:spPr>
          <a:xfrm>
            <a:off x="3581400" y="1905000"/>
            <a:ext cx="5145982" cy="3785616"/>
          </a:xfrm>
          <a:prstGeom prst="rect">
            <a:avLst/>
          </a:prstGeom>
          <a:ln>
            <a:solidFill>
              <a:srgbClr val="00539B"/>
            </a:solidFill>
          </a:ln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2590800"/>
            <a:ext cx="2895600" cy="12954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Visual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of data that reinforce human </a:t>
            </a:r>
            <a:r>
              <a:rPr lang="en-US" sz="2800" b="1" dirty="0" smtClean="0"/>
              <a:t>cognition</a:t>
            </a:r>
          </a:p>
        </p:txBody>
      </p:sp>
    </p:spTree>
    <p:extLst>
      <p:ext uri="{BB962C8B-B14F-4D97-AF65-F5344CB8AC3E}">
        <p14:creationId xmlns:p14="http://schemas.microsoft.com/office/powerpoint/2010/main" val="162737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pt. 2: Exploring Other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Olympic </a:t>
            </a:r>
            <a:r>
              <a:rPr lang="en-US" dirty="0"/>
              <a:t>Athletes:  </a:t>
            </a:r>
            <a:r>
              <a:rPr lang="en-US" dirty="0">
                <a:hlinkClick r:id="rId2"/>
              </a:rPr>
              <a:t>goo.gl/</a:t>
            </a:r>
            <a:r>
              <a:rPr lang="en-US" dirty="0" smtClean="0">
                <a:hlinkClick r:id="rId2"/>
              </a:rPr>
              <a:t>1aUnJW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World Bank Indicators: </a:t>
            </a:r>
            <a:r>
              <a:rPr lang="en-US" dirty="0">
                <a:hlinkClick r:id="rId3"/>
              </a:rPr>
              <a:t>goo.gl/</a:t>
            </a:r>
            <a:r>
              <a:rPr lang="en-US" dirty="0" smtClean="0">
                <a:hlinkClick r:id="rId3"/>
              </a:rPr>
              <a:t>0QdN9U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Airplane Bird Strikes: </a:t>
            </a:r>
            <a:r>
              <a:rPr lang="en-US" dirty="0">
                <a:hlinkClick r:id="rId4"/>
              </a:rPr>
              <a:t>goo.gl/</a:t>
            </a:r>
            <a:r>
              <a:rPr lang="en-US" dirty="0" smtClean="0">
                <a:hlinkClick r:id="rId4"/>
              </a:rPr>
              <a:t>lFl5ld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…and a whole bunch more: </a:t>
            </a:r>
            <a:r>
              <a:rPr lang="en-US" dirty="0">
                <a:hlinkClick r:id="rId5"/>
              </a:rPr>
              <a:t>goo.gl/kcbqfc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8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some of Tableau’s strengths? Weaknesses?</a:t>
            </a:r>
          </a:p>
          <a:p>
            <a:endParaRPr lang="en-US" dirty="0" smtClean="0"/>
          </a:p>
          <a:p>
            <a:r>
              <a:rPr lang="en-US" dirty="0" smtClean="0"/>
              <a:t>Was there anything you couldn’t figure out?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2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class: Visualization </a:t>
            </a:r>
            <a:r>
              <a:rPr lang="en-US" dirty="0" smtClean="0"/>
              <a:t>Fundamentals pt. 1</a:t>
            </a: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r>
              <a:rPr lang="en-US" dirty="0"/>
              <a:t>Assignment 1 </a:t>
            </a:r>
            <a:r>
              <a:rPr lang="en-US" dirty="0" smtClean="0"/>
              <a:t>will be posted next week, and will be due the following Wednesday (Feb. 10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1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Flashback: </a:t>
            </a:r>
            <a:r>
              <a:rPr lang="is-IS" dirty="0" smtClean="0"/>
              <a:t>what </a:t>
            </a:r>
            <a:r>
              <a:rPr lang="en-US" dirty="0" smtClean="0"/>
              <a:t>is “data”?</a:t>
            </a:r>
            <a:endParaRPr lang="en-US" dirty="0"/>
          </a:p>
        </p:txBody>
      </p:sp>
      <p:pic>
        <p:nvPicPr>
          <p:cNvPr id="4" name="Content Placeholder 3" descr="Screen Shot 2015-09-14 at 2.02.42 PM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6" b="-9826"/>
          <a:stretch>
            <a:fillRect/>
          </a:stretch>
        </p:blipFill>
        <p:spPr>
          <a:xfrm>
            <a:off x="457200" y="1219200"/>
            <a:ext cx="8229600" cy="4876800"/>
          </a:xfrm>
        </p:spPr>
      </p:pic>
    </p:spTree>
    <p:extLst>
      <p:ext uri="{BB962C8B-B14F-4D97-AF65-F5344CB8AC3E}">
        <p14:creationId xmlns:p14="http://schemas.microsoft.com/office/powerpoint/2010/main" val="59176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a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has </a:t>
            </a:r>
            <a:r>
              <a:rPr lang="en-US" i="1" dirty="0" smtClean="0"/>
              <a:t>variables</a:t>
            </a:r>
            <a:r>
              <a:rPr lang="en-US" dirty="0" smtClean="0"/>
              <a:t> (what are these?)</a:t>
            </a:r>
            <a:endParaRPr lang="en-US" i="1" dirty="0" smtClean="0"/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Data has </a:t>
            </a:r>
            <a:r>
              <a:rPr lang="en-US" i="1" dirty="0" smtClean="0"/>
              <a:t>observations</a:t>
            </a:r>
            <a:r>
              <a:rPr lang="en-US" dirty="0" smtClean="0"/>
              <a:t> (what are these?)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Variables can be either </a:t>
            </a:r>
            <a:r>
              <a:rPr lang="en-US" i="1" dirty="0" smtClean="0"/>
              <a:t>independent</a:t>
            </a:r>
            <a:r>
              <a:rPr lang="en-US" dirty="0" smtClean="0"/>
              <a:t> or </a:t>
            </a:r>
            <a:r>
              <a:rPr lang="en-US" i="1" dirty="0" smtClean="0"/>
              <a:t>dependent</a:t>
            </a:r>
            <a:r>
              <a:rPr lang="en-US" dirty="0" smtClean="0"/>
              <a:t> (what does that mean?)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Three basic data types: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Nominal (example?)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Ordinal (example?)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Quantitative (example?)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7924800" cy="533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514600"/>
            <a:ext cx="7924800" cy="533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3200400"/>
            <a:ext cx="7924800" cy="990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4572000"/>
            <a:ext cx="7924800" cy="457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5029200"/>
            <a:ext cx="7924800" cy="381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5410200"/>
            <a:ext cx="7924800" cy="381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791200"/>
            <a:ext cx="7924800" cy="381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0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Flashback: </a:t>
            </a:r>
            <a:r>
              <a:rPr lang="en-US" dirty="0"/>
              <a:t>w</a:t>
            </a:r>
            <a:r>
              <a:rPr lang="en-US" dirty="0" smtClean="0"/>
              <a:t>hy </a:t>
            </a:r>
            <a:r>
              <a:rPr lang="en-US" dirty="0" smtClean="0"/>
              <a:t>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have dimensions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Visualizations have dimensions, too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To build visualizations, we need to </a:t>
            </a:r>
            <a:r>
              <a:rPr lang="en-US" b="1" dirty="0" smtClean="0"/>
              <a:t>map</a:t>
            </a:r>
            <a:r>
              <a:rPr lang="en-US" dirty="0" smtClean="0"/>
              <a:t> data dimensions to visual dimensions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7924800" cy="533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209800"/>
            <a:ext cx="7924800" cy="533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2743200"/>
            <a:ext cx="7924800" cy="914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1: Introduction to Tableau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drag-and-drop tool for mapping data dimensions onto visual dimensions</a:t>
            </a:r>
          </a:p>
          <a:p>
            <a:endParaRPr lang="en-US" dirty="0"/>
          </a:p>
          <a:p>
            <a:r>
              <a:rPr lang="en-US" dirty="0" smtClean="0"/>
              <a:t>Today we will learn: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How to load data into Tableau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A little bit about how Tableau organizes data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How to tell Tableau which facets of the data to display, and how</a:t>
            </a:r>
          </a:p>
          <a:p>
            <a:pPr lvl="1">
              <a:buFont typeface="Lucida Grande"/>
              <a:buChar char="-"/>
            </a:pPr>
            <a:endParaRPr lang="en-US" dirty="0"/>
          </a:p>
        </p:txBody>
      </p:sp>
      <p:pic>
        <p:nvPicPr>
          <p:cNvPr id="4" name="Picture 3" descr="tablea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854200"/>
            <a:ext cx="5740400" cy="119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276600"/>
            <a:ext cx="7924800" cy="990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4495800"/>
            <a:ext cx="7924800" cy="1676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				     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r>
              <a:rPr lang="en-US" dirty="0" smtClean="0"/>
              <a:t>Visualization and business analytics software with a strong focus on </a:t>
            </a:r>
            <a:r>
              <a:rPr lang="en-US" b="1" dirty="0" smtClean="0"/>
              <a:t>relational data</a:t>
            </a:r>
          </a:p>
          <a:p>
            <a:r>
              <a:rPr lang="en-US" dirty="0" smtClean="0"/>
              <a:t>Idea originally developed at Stanford University</a:t>
            </a:r>
          </a:p>
          <a:p>
            <a:r>
              <a:rPr lang="en-US" dirty="0"/>
              <a:t>N</a:t>
            </a:r>
            <a:r>
              <a:rPr lang="en-US" dirty="0" smtClean="0"/>
              <a:t>ow a publically traded company based in </a:t>
            </a:r>
            <a:r>
              <a:rPr lang="en-US" dirty="0"/>
              <a:t>Seattle, WA  </a:t>
            </a:r>
            <a:r>
              <a:rPr lang="en-US" dirty="0" smtClean="0"/>
              <a:t>with 2400 employees, $412 million in revenue (2014)</a:t>
            </a:r>
          </a:p>
        </p:txBody>
      </p:sp>
      <p:pic>
        <p:nvPicPr>
          <p:cNvPr id="10" name="Picture 9" descr="Screen Shot 2015-09-27 at 5.2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9" y="3758901"/>
            <a:ext cx="3933821" cy="13952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6553200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Image credit: </a:t>
            </a:r>
            <a:r>
              <a:rPr lang="en-US" sz="1200" dirty="0">
                <a:hlinkClick r:id="rId3"/>
              </a:rPr>
              <a:t>www.tableau.com/about/leadership</a:t>
            </a:r>
            <a:endParaRPr lang="en-US" sz="1200" dirty="0"/>
          </a:p>
        </p:txBody>
      </p:sp>
      <p:pic>
        <p:nvPicPr>
          <p:cNvPr id="13" name="Picture 12" descr="Screen Shot 2015-09-27 at 5.37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3988123" cy="1433231"/>
          </a:xfrm>
          <a:prstGeom prst="rect">
            <a:avLst/>
          </a:prstGeom>
        </p:spPr>
      </p:pic>
      <p:pic>
        <p:nvPicPr>
          <p:cNvPr id="14" name="Picture 13" descr="Screen Shot 2015-09-27 at 5.37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181600"/>
            <a:ext cx="4030022" cy="144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381000"/>
            <a:ext cx="3632200" cy="7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8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16133</TotalTime>
  <Words>815</Words>
  <Application>Microsoft Macintosh PowerPoint</Application>
  <PresentationFormat>On-screen Show (4:3)</PresentationFormat>
  <Paragraphs>178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Clarity</vt:lpstr>
      <vt:lpstr>Lab 0: Getting Started with Tableau</vt:lpstr>
      <vt:lpstr>Announcements</vt:lpstr>
      <vt:lpstr>Outline</vt:lpstr>
      <vt:lpstr>Flashback: Visualization (def.)</vt:lpstr>
      <vt:lpstr>Flashback: what is “data”?</vt:lpstr>
      <vt:lpstr>Data: a definition</vt:lpstr>
      <vt:lpstr>Flashback: why is this important?</vt:lpstr>
      <vt:lpstr>Lab 1: Introduction to Tableau</vt:lpstr>
      <vt:lpstr>What is         ?</vt:lpstr>
      <vt:lpstr>Main Window: New Workbook</vt:lpstr>
      <vt:lpstr>Main Window: with Data and Views</vt:lpstr>
      <vt:lpstr>Data Types</vt:lpstr>
      <vt:lpstr>Main Window: with Data and Views</vt:lpstr>
      <vt:lpstr>Data Roles: Dimensions</vt:lpstr>
      <vt:lpstr>Data Roles: Measures</vt:lpstr>
      <vt:lpstr>Data Roles: Dimensions vs. Measures</vt:lpstr>
      <vt:lpstr>Main Window: with Data and Views</vt:lpstr>
      <vt:lpstr>21 Available Views</vt:lpstr>
      <vt:lpstr>Lab pt. 1: Getting Started</vt:lpstr>
      <vt:lpstr>Connecting to a Data File</vt:lpstr>
      <vt:lpstr>Connecting to a Data File</vt:lpstr>
      <vt:lpstr>Creating Views</vt:lpstr>
      <vt:lpstr>Drag a dimension to “Columns”</vt:lpstr>
      <vt:lpstr>Drag a dimension to “Rows”</vt:lpstr>
      <vt:lpstr>Drag a measure onto “Text”</vt:lpstr>
      <vt:lpstr>Further refine by subdividing</vt:lpstr>
      <vt:lpstr>From Text Table to Bar Chart</vt:lpstr>
      <vt:lpstr>Dual encoding using color</vt:lpstr>
      <vt:lpstr>Creating a new sheet</vt:lpstr>
      <vt:lpstr>Using “Show Me”: a VIS recommender</vt:lpstr>
      <vt:lpstr>Using “Show Me”: a VIS recommender</vt:lpstr>
      <vt:lpstr>Using “Show Me”: a VIS recommender</vt:lpstr>
      <vt:lpstr>Building Stories from Multiple Views</vt:lpstr>
      <vt:lpstr>Building Stories from Multiple Views</vt:lpstr>
      <vt:lpstr>Building Stories from Multiple Views</vt:lpstr>
      <vt:lpstr>Building Stories from Multiple Views</vt:lpstr>
      <vt:lpstr>Building Stories from Multiple Views</vt:lpstr>
      <vt:lpstr>Questions?</vt:lpstr>
      <vt:lpstr>Lab pt. 2: Exploring Other Datasets</vt:lpstr>
      <vt:lpstr>Lab pt. 2: Exploring Other Datasets</vt:lpstr>
      <vt:lpstr>Discussion</vt:lpstr>
      <vt:lpstr>Coming Up</vt:lpstr>
    </vt:vector>
  </TitlesOfParts>
  <Company>UNC Charlotte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rchang</dc:creator>
  <cp:lastModifiedBy>R. Jordan Crouser</cp:lastModifiedBy>
  <cp:revision>220</cp:revision>
  <dcterms:created xsi:type="dcterms:W3CDTF">2010-09-06T14:11:22Z</dcterms:created>
  <dcterms:modified xsi:type="dcterms:W3CDTF">2016-01-27T17:41:53Z</dcterms:modified>
</cp:coreProperties>
</file>