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72" r:id="rId4"/>
    <p:sldId id="257" r:id="rId5"/>
    <p:sldId id="283" r:id="rId6"/>
    <p:sldId id="284" r:id="rId7"/>
    <p:sldId id="285" r:id="rId8"/>
    <p:sldId id="286" r:id="rId9"/>
    <p:sldId id="289" r:id="rId10"/>
    <p:sldId id="270" r:id="rId11"/>
    <p:sldId id="259" r:id="rId12"/>
    <p:sldId id="260" r:id="rId13"/>
    <p:sldId id="261" r:id="rId14"/>
    <p:sldId id="262" r:id="rId15"/>
    <p:sldId id="280" r:id="rId16"/>
    <p:sldId id="263" r:id="rId17"/>
    <p:sldId id="264" r:id="rId18"/>
    <p:sldId id="265" r:id="rId19"/>
    <p:sldId id="266" r:id="rId20"/>
    <p:sldId id="268" r:id="rId21"/>
    <p:sldId id="271" r:id="rId22"/>
    <p:sldId id="281" r:id="rId23"/>
    <p:sldId id="269" r:id="rId24"/>
    <p:sldId id="273" r:id="rId25"/>
    <p:sldId id="282" r:id="rId26"/>
    <p:sldId id="274" r:id="rId27"/>
    <p:sldId id="287" r:id="rId28"/>
    <p:sldId id="275" r:id="rId29"/>
    <p:sldId id="277" r:id="rId30"/>
    <p:sldId id="278" r:id="rId31"/>
    <p:sldId id="279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604" autoAdjust="0"/>
  </p:normalViewPr>
  <p:slideViewPr>
    <p:cSldViewPr snapToGrid="0" snapToObjects="1" showGuides="1">
      <p:cViewPr varScale="1">
        <p:scale>
          <a:sx n="70" d="100"/>
          <a:sy n="70" d="100"/>
        </p:scale>
        <p:origin x="-104" y="-344"/>
      </p:cViewPr>
      <p:guideLst>
        <p:guide orient="horz" pos="2406"/>
        <p:guide pos="2861"/>
      </p:guideLst>
    </p:cSldViewPr>
  </p:slideViewPr>
  <p:outlineViewPr>
    <p:cViewPr>
      <p:scale>
        <a:sx n="33" d="100"/>
        <a:sy n="33" d="100"/>
      </p:scale>
      <p:origin x="0" y="17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4005-08CA-5149-89D8-54188AFC722C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05828-863F-4648-B36D-06FA47F8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94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60BF6-E261-6F45-A5D1-85FF1D05F5F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44376-B731-BA4A-B393-CE8665918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05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seems relatively straight-forward, however, remembering that I have 15 different treatment groups-plus the fact that we want to look at differentially expressed genes in both </a:t>
            </a:r>
            <a:r>
              <a:rPr lang="en-US" baseline="0" dirty="0" err="1" smtClean="0"/>
              <a:t>Bm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wBm</a:t>
            </a:r>
            <a:r>
              <a:rPr lang="en-US" baseline="0" dirty="0" smtClean="0"/>
              <a:t>! A lot of bioinformatics!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56D3-2006-A54A-861A-D3A22ECFC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1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should be 3 isoforms of Rdh7 and 6 isoforms of </a:t>
            </a:r>
            <a:r>
              <a:rPr lang="en-US" dirty="0" err="1" smtClean="0"/>
              <a:t>Gapdh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44376-B731-BA4A-B393-CE8665918C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9E9-19D7-A043-B361-5A2B24123556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2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17A8-4BE4-BC4D-B0D3-70F189AD78B0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1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8597-CDA2-254F-9DD1-D9D1B0DBA21D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906C-2B16-FA49-BE42-37B75C93709A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6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CE56-EB5E-5D46-8177-8455EC2358F6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60F6-EC30-3143-B126-617F3CA9D42E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6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9B8A-4843-954A-8D3C-9E14FB0680A0}" type="datetime1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3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E102-D452-4448-BCEA-7EDE4D9E3130}" type="datetime1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F031-C8A2-964F-9C1A-B31A6F8E1C42}" type="datetime1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B4C-8ADD-2045-8518-7FBFC523D260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91F-A430-B144-90DA-B2378840A490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406D-D42E-AA4B-B608-71B18980AE7E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BBBF-4315-B54C-BB2F-061309E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tudio.com/ide/download/desktop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an.r-project.org/bin/macosx/)-yo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Visualizing RNA-</a:t>
            </a:r>
            <a:r>
              <a:rPr lang="en-US" dirty="0" err="1" smtClean="0"/>
              <a:t>Seq</a:t>
            </a:r>
            <a:r>
              <a:rPr lang="en-US" dirty="0" smtClean="0"/>
              <a:t> Differential Expression Results with </a:t>
            </a:r>
            <a:r>
              <a:rPr lang="en-US" dirty="0" err="1" smtClean="0"/>
              <a:t>CummeRbund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R when you type a command and add your open parenthesis ( R automatically closes it for you</a:t>
            </a:r>
          </a:p>
          <a:p>
            <a:pPr lvl="1"/>
            <a:r>
              <a:rPr lang="en-US" dirty="0" smtClean="0"/>
              <a:t>You type ( and () appears</a:t>
            </a:r>
          </a:p>
          <a:p>
            <a:r>
              <a:rPr lang="en-US" dirty="0" smtClean="0"/>
              <a:t>Get working directory</a:t>
            </a:r>
          </a:p>
          <a:p>
            <a:pPr lvl="1"/>
            <a:r>
              <a:rPr lang="en-US" dirty="0" err="1" smtClean="0"/>
              <a:t>getwd</a:t>
            </a:r>
            <a:r>
              <a:rPr lang="en-US" dirty="0" smtClean="0"/>
              <a:t>()</a:t>
            </a:r>
          </a:p>
          <a:p>
            <a:r>
              <a:rPr lang="en-US" dirty="0" smtClean="0"/>
              <a:t>Set working directory</a:t>
            </a:r>
          </a:p>
          <a:p>
            <a:pPr lvl="1"/>
            <a:r>
              <a:rPr lang="en-US" dirty="0" err="1" smtClean="0"/>
              <a:t>setwd</a:t>
            </a:r>
            <a:r>
              <a:rPr lang="en-US" dirty="0" smtClean="0"/>
              <a:t>()</a:t>
            </a:r>
          </a:p>
          <a:p>
            <a:r>
              <a:rPr lang="en-US" dirty="0" smtClean="0"/>
              <a:t>This is pretty much all the R language you need to know to run </a:t>
            </a:r>
            <a:r>
              <a:rPr lang="en-US" dirty="0" err="1" smtClean="0"/>
              <a:t>CummeRbund</a:t>
            </a:r>
            <a:r>
              <a:rPr lang="en-US" dirty="0" smtClean="0"/>
              <a:t>-the rest of the language is specific to </a:t>
            </a:r>
            <a:r>
              <a:rPr lang="en-US" dirty="0" err="1" smtClean="0"/>
              <a:t>CummeRbund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CummeRbund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CummeRbund</a:t>
            </a:r>
            <a:r>
              <a:rPr lang="en-US" dirty="0"/>
              <a:t>-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u="sng" dirty="0">
                <a:solidFill>
                  <a:srgbClr val="0000FF"/>
                </a:solidFill>
              </a:rPr>
              <a:t>http://</a:t>
            </a:r>
            <a:r>
              <a:rPr lang="en-US" u="sng" dirty="0" err="1">
                <a:solidFill>
                  <a:srgbClr val="0000FF"/>
                </a:solidFill>
              </a:rPr>
              <a:t>compbio.mit.edu</a:t>
            </a:r>
            <a:r>
              <a:rPr lang="en-US" u="sng" dirty="0">
                <a:solidFill>
                  <a:srgbClr val="0000FF"/>
                </a:solidFill>
              </a:rPr>
              <a:t>/</a:t>
            </a:r>
            <a:r>
              <a:rPr lang="en-US" u="sng" dirty="0" err="1" smtClean="0">
                <a:solidFill>
                  <a:srgbClr val="0000FF"/>
                </a:solidFill>
              </a:rPr>
              <a:t>cummeRbund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-on the right hand side of the page (under Releases) select the version you need (Mac OS or Windows).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will download a compressed file into your downloads. </a:t>
            </a:r>
            <a:endParaRPr lang="en-US" dirty="0" smtClean="0"/>
          </a:p>
          <a:p>
            <a:r>
              <a:rPr lang="en-US" dirty="0" smtClean="0"/>
              <a:t>Unzip </a:t>
            </a:r>
            <a:r>
              <a:rPr lang="en-US" dirty="0"/>
              <a:t>this file.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9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Download </a:t>
            </a:r>
            <a:r>
              <a:rPr lang="en-US" dirty="0" err="1" smtClean="0"/>
              <a:t>Cuffdiff</a:t>
            </a:r>
            <a:r>
              <a:rPr lang="en-US" dirty="0" smtClean="0"/>
              <a:t> Files from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new folder on your Desktop called </a:t>
            </a:r>
            <a:r>
              <a:rPr lang="en-US" dirty="0" err="1"/>
              <a:t>diff_out</a:t>
            </a:r>
            <a:endParaRPr lang="en-US" dirty="0"/>
          </a:p>
          <a:p>
            <a:r>
              <a:rPr lang="en-US" dirty="0"/>
              <a:t>From Galaxy history: Download all 11 </a:t>
            </a:r>
            <a:r>
              <a:rPr lang="en-US" dirty="0" err="1"/>
              <a:t>Cuffdiff</a:t>
            </a:r>
            <a:r>
              <a:rPr lang="en-US" dirty="0"/>
              <a:t> output files. </a:t>
            </a: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they are all downloaded, move all 11 files from your downloads folder (or wherever your downloads go) into the newly created </a:t>
            </a:r>
            <a:r>
              <a:rPr lang="en-US" dirty="0" err="1"/>
              <a:t>diff_out</a:t>
            </a:r>
            <a:r>
              <a:rPr lang="en-US" dirty="0"/>
              <a:t> folder on your Desktop.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Re-Naming </a:t>
            </a:r>
            <a:r>
              <a:rPr lang="en-US" dirty="0" err="1" smtClean="0"/>
              <a:t>Cuffdiff</a:t>
            </a:r>
            <a:r>
              <a:rPr lang="en-US" dirty="0" smtClean="0"/>
              <a:t> Output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files must be re-named in order for </a:t>
            </a:r>
            <a:r>
              <a:rPr lang="en-US" dirty="0" err="1" smtClean="0"/>
              <a:t>CummeRbund</a:t>
            </a:r>
            <a:r>
              <a:rPr lang="en-US" dirty="0" smtClean="0"/>
              <a:t> to recognize them. 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Galaxy downloaded file names will begin with something like: </a:t>
            </a:r>
            <a:r>
              <a:rPr lang="en-US" dirty="0" smtClean="0"/>
              <a:t>Galaxy56[</a:t>
            </a:r>
            <a:r>
              <a:rPr lang="en-US" dirty="0"/>
              <a:t>Cuffdiff_on_data_45,</a:t>
            </a:r>
            <a:r>
              <a:rPr lang="en-US" dirty="0" smtClean="0"/>
              <a:t>_data_41,_and_data_3</a:t>
            </a:r>
          </a:p>
          <a:p>
            <a:r>
              <a:rPr lang="en-US" dirty="0" smtClean="0"/>
              <a:t>this </a:t>
            </a:r>
            <a:r>
              <a:rPr lang="en-US" dirty="0"/>
              <a:t>should be fairly similar for all 11 files and we can ignore-what we care about is at the end of the Galaxy file name, </a:t>
            </a:r>
            <a:r>
              <a:rPr lang="en-US" i="1" dirty="0"/>
              <a:t>i.e. </a:t>
            </a:r>
            <a:r>
              <a:rPr lang="en-US" dirty="0" err="1"/>
              <a:t>transcript_FPKM_tracking</a:t>
            </a:r>
            <a:r>
              <a:rPr lang="en-US" dirty="0"/>
              <a:t>. This is the part that tells you what the output is and how it must be re-named.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5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Renaming Galaxy </a:t>
            </a:r>
            <a:r>
              <a:rPr lang="en-US" dirty="0" err="1" smtClean="0"/>
              <a:t>Cuffdiff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388" y="5422106"/>
            <a:ext cx="8229600" cy="1408113"/>
          </a:xfrm>
        </p:spPr>
        <p:txBody>
          <a:bodyPr/>
          <a:lstStyle/>
          <a:p>
            <a:pPr algn="ctr"/>
            <a:r>
              <a:rPr lang="en-US" dirty="0"/>
              <a:t>Once this is complete you can start analyzing data with </a:t>
            </a:r>
            <a:r>
              <a:rPr lang="en-US" dirty="0" err="1"/>
              <a:t>CummeRbund</a:t>
            </a:r>
            <a:r>
              <a:rPr lang="en-US" dirty="0"/>
              <a:t>!</a:t>
            </a:r>
          </a:p>
          <a:p>
            <a:pPr algn="ctr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377137"/>
              </p:ext>
            </p:extLst>
          </p:nvPr>
        </p:nvGraphicFramePr>
        <p:xfrm>
          <a:off x="399108" y="1543437"/>
          <a:ext cx="8464288" cy="387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4" imgW="5626100" imgH="2578100" progId="Word.Document.12">
                  <p:embed/>
                </p:oleObj>
              </mc:Choice>
              <mc:Fallback>
                <p:oleObj name="Document" r:id="rId4" imgW="5626100" imgH="257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108" y="1543437"/>
                        <a:ext cx="8464288" cy="3878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3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remaining slides text shown in BLACK are my explanations to you</a:t>
            </a:r>
          </a:p>
          <a:p>
            <a:r>
              <a:rPr lang="en-US" dirty="0" smtClean="0"/>
              <a:t>Text shown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are the commands you should input into </a:t>
            </a:r>
            <a:r>
              <a:rPr lang="en-US" dirty="0" err="1" smtClean="0"/>
              <a:t>RStudio</a:t>
            </a:r>
            <a:endParaRPr lang="en-US" dirty="0" smtClean="0"/>
          </a:p>
          <a:p>
            <a:r>
              <a:rPr lang="en-US" dirty="0" smtClean="0"/>
              <a:t>Text shown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are lines of code output from </a:t>
            </a:r>
            <a:r>
              <a:rPr lang="en-US" dirty="0" err="1" smtClean="0"/>
              <a:t>RStudio</a:t>
            </a:r>
            <a:r>
              <a:rPr lang="en-US" dirty="0" smtClean="0"/>
              <a:t> if your command worked correctly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Visualize the Data with </a:t>
            </a:r>
            <a:r>
              <a:rPr lang="en-US" dirty="0" err="1" smtClean="0"/>
              <a:t>CummeRbund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600" dirty="0"/>
              <a:t>Open </a:t>
            </a:r>
            <a:r>
              <a:rPr lang="en-US" sz="4600" dirty="0" err="1" smtClean="0"/>
              <a:t>RStudio</a:t>
            </a:r>
            <a:endParaRPr lang="en-US" sz="46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 version 2.15.3 (2013-03-01) -- "Security Blanket"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Copyright (C) 2013 The R Foundation for Statistical Computing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ISBN 3-900051-07-0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Platform: x86_64-apple-darwin9.8.0/x86_64 (64-bit)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 is free software and comes with ABSOLUTELY NO WARRANTY.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You are welcome to redistribute it under certain conditions.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Type 'license()' or '</a:t>
            </a:r>
            <a:r>
              <a:rPr lang="en-US" dirty="0" err="1">
                <a:solidFill>
                  <a:srgbClr val="FF0000"/>
                </a:solidFill>
              </a:rPr>
              <a:t>licence</a:t>
            </a:r>
            <a:r>
              <a:rPr lang="en-US" dirty="0">
                <a:solidFill>
                  <a:srgbClr val="FF0000"/>
                </a:solidFill>
              </a:rPr>
              <a:t>()' for distribution details.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Natural language support but running in an English locale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 is a collaborative project with many contributors.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Type 'contributors()' for more information and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'citation()' on how to cite R or R packages in publications.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Type 'demo()' for some demos, 'help()' for on-line help, or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 err="1">
                <a:solidFill>
                  <a:srgbClr val="FF0000"/>
                </a:solidFill>
              </a:rPr>
              <a:t>help.start</a:t>
            </a:r>
            <a:r>
              <a:rPr lang="en-US" dirty="0">
                <a:solidFill>
                  <a:srgbClr val="FF0000"/>
                </a:solidFill>
              </a:rPr>
              <a:t>()' for an HTML browser interface to help.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Type 'q()' to quit 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9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CummeRbund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install </a:t>
            </a:r>
            <a:r>
              <a:rPr lang="en-US" dirty="0"/>
              <a:t>the </a:t>
            </a:r>
            <a:r>
              <a:rPr lang="en-US" dirty="0" err="1"/>
              <a:t>CummeRbund</a:t>
            </a:r>
            <a:r>
              <a:rPr lang="en-US" dirty="0"/>
              <a:t> </a:t>
            </a:r>
            <a:r>
              <a:rPr lang="en-US" dirty="0" smtClean="0"/>
              <a:t>package use the following commands: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&gt; source('http://</a:t>
            </a:r>
            <a:r>
              <a:rPr lang="en-US" dirty="0" err="1">
                <a:solidFill>
                  <a:srgbClr val="0000FF"/>
                </a:solidFill>
              </a:rPr>
              <a:t>www.bioconductor.org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biocLite.R</a:t>
            </a:r>
            <a:r>
              <a:rPr lang="en-US" dirty="0">
                <a:solidFill>
                  <a:srgbClr val="0000FF"/>
                </a:solidFill>
              </a:rPr>
              <a:t>')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&gt; </a:t>
            </a:r>
            <a:r>
              <a:rPr lang="en-US" dirty="0" err="1">
                <a:solidFill>
                  <a:srgbClr val="0000FF"/>
                </a:solidFill>
              </a:rPr>
              <a:t>biocLite</a:t>
            </a:r>
            <a:r>
              <a:rPr lang="en-US" dirty="0">
                <a:solidFill>
                  <a:srgbClr val="0000FF"/>
                </a:solidFill>
              </a:rPr>
              <a:t>('</a:t>
            </a:r>
            <a:r>
              <a:rPr lang="en-US" dirty="0" err="1">
                <a:solidFill>
                  <a:srgbClr val="0000FF"/>
                </a:solidFill>
              </a:rPr>
              <a:t>cummeRbund</a:t>
            </a:r>
            <a:r>
              <a:rPr lang="en-US" dirty="0">
                <a:solidFill>
                  <a:srgbClr val="0000FF"/>
                </a:solidFill>
              </a:rPr>
              <a:t>')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2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Working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Get working directory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</a:t>
            </a:r>
            <a:r>
              <a:rPr lang="en-US" dirty="0" err="1">
                <a:solidFill>
                  <a:srgbClr val="0000FF"/>
                </a:solidFill>
              </a:rPr>
              <a:t>getwd</a:t>
            </a:r>
            <a:r>
              <a:rPr lang="en-US" dirty="0">
                <a:solidFill>
                  <a:srgbClr val="0000FF"/>
                </a:solidFill>
              </a:rPr>
              <a:t>()</a:t>
            </a:r>
          </a:p>
          <a:p>
            <a:r>
              <a:rPr lang="en-US" dirty="0"/>
              <a:t>This will tell you what your current working directory is. </a:t>
            </a:r>
          </a:p>
          <a:p>
            <a:r>
              <a:rPr lang="en-US" dirty="0"/>
              <a:t>Set working directory-I usually set mine as my </a:t>
            </a:r>
            <a:r>
              <a:rPr lang="en-US" dirty="0" smtClean="0"/>
              <a:t>computer-note that this could be different on your computer but should be one level up from the Desktop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</a:t>
            </a:r>
            <a:r>
              <a:rPr lang="en-US" dirty="0" err="1">
                <a:solidFill>
                  <a:srgbClr val="0000FF"/>
                </a:solidFill>
              </a:rPr>
              <a:t>setwd</a:t>
            </a:r>
            <a:r>
              <a:rPr lang="en-US" dirty="0">
                <a:solidFill>
                  <a:srgbClr val="0000FF"/>
                </a:solidFill>
              </a:rPr>
              <a:t>(“/Users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slatko</a:t>
            </a:r>
            <a:r>
              <a:rPr lang="en-US" dirty="0" smtClean="0">
                <a:solidFill>
                  <a:srgbClr val="0000FF"/>
                </a:solidFill>
              </a:rPr>
              <a:t>”)</a:t>
            </a:r>
          </a:p>
          <a:p>
            <a:r>
              <a:rPr lang="en-US" dirty="0" smtClean="0"/>
              <a:t>I </a:t>
            </a:r>
            <a:r>
              <a:rPr lang="en-US" dirty="0"/>
              <a:t>then usually check my working directory again-just to make sure it is set where I want it to be.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</a:t>
            </a:r>
            <a:r>
              <a:rPr lang="en-US" dirty="0" err="1">
                <a:solidFill>
                  <a:srgbClr val="0000FF"/>
                </a:solidFill>
              </a:rPr>
              <a:t>getwd</a:t>
            </a:r>
            <a:r>
              <a:rPr lang="en-US" dirty="0">
                <a:solidFill>
                  <a:srgbClr val="0000FF"/>
                </a:solidFill>
              </a:rPr>
              <a:t>()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12" y="4438"/>
            <a:ext cx="8229600" cy="1143000"/>
          </a:xfrm>
        </p:spPr>
        <p:txBody>
          <a:bodyPr/>
          <a:lstStyle/>
          <a:p>
            <a:r>
              <a:rPr lang="en-US" dirty="0" smtClean="0"/>
              <a:t>Load </a:t>
            </a:r>
            <a:r>
              <a:rPr lang="en-US" dirty="0" err="1" smtClean="0"/>
              <a:t>CummeRbund</a:t>
            </a:r>
            <a:r>
              <a:rPr lang="en-US" dirty="0" smtClean="0"/>
              <a:t> into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16" y="1255518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To load </a:t>
            </a:r>
            <a:r>
              <a:rPr lang="en-US" sz="9600" dirty="0" err="1"/>
              <a:t>CummeRbund</a:t>
            </a:r>
            <a:r>
              <a:rPr lang="en-US" sz="9600" dirty="0"/>
              <a:t> into R </a:t>
            </a:r>
            <a:r>
              <a:rPr lang="en-US" sz="9600" dirty="0" smtClean="0"/>
              <a:t>use the </a:t>
            </a:r>
            <a:r>
              <a:rPr lang="en-US" sz="9600" dirty="0"/>
              <a:t>following command: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rgbClr val="0000FF"/>
                </a:solidFill>
              </a:rPr>
              <a:t>&gt;</a:t>
            </a:r>
            <a:r>
              <a:rPr lang="en-US" sz="9600" dirty="0">
                <a:solidFill>
                  <a:srgbClr val="0000FF"/>
                </a:solidFill>
              </a:rPr>
              <a:t>library(</a:t>
            </a:r>
            <a:r>
              <a:rPr lang="en-US" sz="9600" dirty="0" err="1">
                <a:solidFill>
                  <a:srgbClr val="0000FF"/>
                </a:solidFill>
              </a:rPr>
              <a:t>cummeRbund</a:t>
            </a:r>
            <a:r>
              <a:rPr lang="en-US" sz="9600" dirty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</a:t>
            </a:r>
            <a:r>
              <a:rPr lang="en-US" sz="4800" dirty="0" err="1" smtClean="0">
                <a:solidFill>
                  <a:srgbClr val="FF0000"/>
                </a:solidFill>
              </a:rPr>
              <a:t>BiocGenerics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Attaching package: ‘</a:t>
            </a:r>
            <a:r>
              <a:rPr lang="en-US" sz="4800" dirty="0" err="1" smtClean="0">
                <a:solidFill>
                  <a:srgbClr val="FF0000"/>
                </a:solidFill>
              </a:rPr>
              <a:t>BiocGenerics</a:t>
            </a:r>
            <a:r>
              <a:rPr lang="en-US" sz="4800" dirty="0" smtClean="0">
                <a:solidFill>
                  <a:srgbClr val="FF0000"/>
                </a:solidFill>
              </a:rPr>
              <a:t>’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The following object(s) are masked from ‘</a:t>
            </a:r>
            <a:r>
              <a:rPr lang="en-US" sz="4800" dirty="0" err="1" smtClean="0">
                <a:solidFill>
                  <a:srgbClr val="FF0000"/>
                </a:solidFill>
              </a:rPr>
              <a:t>package:stats</a:t>
            </a:r>
            <a:r>
              <a:rPr lang="en-US" sz="4800" dirty="0" smtClean="0">
                <a:solidFill>
                  <a:srgbClr val="FF0000"/>
                </a:solidFill>
              </a:rPr>
              <a:t>’: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</a:rPr>
              <a:t>xtabs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The following object(s) are masked from ‘</a:t>
            </a:r>
            <a:r>
              <a:rPr lang="en-US" sz="4800" dirty="0" err="1" smtClean="0">
                <a:solidFill>
                  <a:srgbClr val="FF0000"/>
                </a:solidFill>
              </a:rPr>
              <a:t>package:base</a:t>
            </a:r>
            <a:r>
              <a:rPr lang="en-US" sz="4800" dirty="0" smtClean="0">
                <a:solidFill>
                  <a:srgbClr val="FF0000"/>
                </a:solidFill>
              </a:rPr>
              <a:t>’: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</a:rPr>
              <a:t>anyDuplicated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cbind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colnames</a:t>
            </a:r>
            <a:r>
              <a:rPr lang="en-US" sz="4800" dirty="0" smtClean="0">
                <a:solidFill>
                  <a:srgbClr val="FF0000"/>
                </a:solidFill>
              </a:rPr>
              <a:t>, duplicated, </a:t>
            </a:r>
            <a:r>
              <a:rPr lang="en-US" sz="4800" dirty="0" err="1" smtClean="0">
                <a:solidFill>
                  <a:srgbClr val="FF0000"/>
                </a:solidFill>
              </a:rPr>
              <a:t>eval</a:t>
            </a:r>
            <a:r>
              <a:rPr lang="en-US" sz="4800" dirty="0" smtClean="0">
                <a:solidFill>
                  <a:srgbClr val="FF0000"/>
                </a:solidFill>
              </a:rPr>
              <a:t>, Filter, Find, get,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intersect, </a:t>
            </a:r>
            <a:r>
              <a:rPr lang="en-US" sz="4800" dirty="0" err="1" smtClean="0">
                <a:solidFill>
                  <a:srgbClr val="FF0000"/>
                </a:solidFill>
              </a:rPr>
              <a:t>lapply</a:t>
            </a:r>
            <a:r>
              <a:rPr lang="en-US" sz="4800" dirty="0" smtClean="0">
                <a:solidFill>
                  <a:srgbClr val="FF0000"/>
                </a:solidFill>
              </a:rPr>
              <a:t>, Map, </a:t>
            </a:r>
            <a:r>
              <a:rPr lang="en-US" sz="4800" dirty="0" err="1" smtClean="0">
                <a:solidFill>
                  <a:srgbClr val="FF0000"/>
                </a:solidFill>
              </a:rPr>
              <a:t>mapply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mget</a:t>
            </a:r>
            <a:r>
              <a:rPr lang="en-US" sz="4800" dirty="0" smtClean="0">
                <a:solidFill>
                  <a:srgbClr val="FF0000"/>
                </a:solidFill>
              </a:rPr>
              <a:t>, order, paste, </a:t>
            </a:r>
            <a:r>
              <a:rPr lang="en-US" sz="4800" dirty="0" err="1" smtClean="0">
                <a:solidFill>
                  <a:srgbClr val="FF0000"/>
                </a:solidFill>
              </a:rPr>
              <a:t>pmax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pmax.int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pmin</a:t>
            </a:r>
            <a:r>
              <a:rPr lang="en-US" sz="4800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</a:rPr>
              <a:t>pmin.int</a:t>
            </a:r>
            <a:r>
              <a:rPr lang="en-US" sz="4800" dirty="0" smtClean="0">
                <a:solidFill>
                  <a:srgbClr val="FF0000"/>
                </a:solidFill>
              </a:rPr>
              <a:t>, Position, </a:t>
            </a:r>
            <a:r>
              <a:rPr lang="en-US" sz="4800" dirty="0" err="1" smtClean="0">
                <a:solidFill>
                  <a:srgbClr val="FF0000"/>
                </a:solidFill>
              </a:rPr>
              <a:t>rbind</a:t>
            </a:r>
            <a:r>
              <a:rPr lang="en-US" sz="4800" dirty="0" smtClean="0">
                <a:solidFill>
                  <a:srgbClr val="FF0000"/>
                </a:solidFill>
              </a:rPr>
              <a:t>, Reduce, </a:t>
            </a:r>
            <a:r>
              <a:rPr lang="en-US" sz="4800" dirty="0" err="1" smtClean="0">
                <a:solidFill>
                  <a:srgbClr val="FF0000"/>
                </a:solidFill>
              </a:rPr>
              <a:t>rep.int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rownames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sapply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setdiff</a:t>
            </a:r>
            <a:r>
              <a:rPr lang="en-US" sz="4800" dirty="0" smtClean="0">
                <a:solidFill>
                  <a:srgbClr val="FF0000"/>
                </a:solidFill>
              </a:rPr>
              <a:t>, table,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</a:rPr>
              <a:t>tapply</a:t>
            </a:r>
            <a:r>
              <a:rPr lang="en-US" sz="4800" dirty="0" smtClean="0">
                <a:solidFill>
                  <a:srgbClr val="FF0000"/>
                </a:solidFill>
              </a:rPr>
              <a:t>, union, unique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</a:t>
            </a:r>
            <a:r>
              <a:rPr lang="en-US" sz="4800" dirty="0" err="1" smtClean="0">
                <a:solidFill>
                  <a:srgbClr val="FF0000"/>
                </a:solidFill>
              </a:rPr>
              <a:t>RSQLite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DBI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ggplot2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reshape2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</a:t>
            </a:r>
            <a:r>
              <a:rPr lang="en-US" sz="4800" dirty="0" err="1" smtClean="0">
                <a:solidFill>
                  <a:srgbClr val="FF0000"/>
                </a:solidFill>
              </a:rPr>
              <a:t>fastcluster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Attaching package: ‘</a:t>
            </a:r>
            <a:r>
              <a:rPr lang="en-US" sz="4800" dirty="0" err="1" smtClean="0">
                <a:solidFill>
                  <a:srgbClr val="FF0000"/>
                </a:solidFill>
              </a:rPr>
              <a:t>fastcluster</a:t>
            </a:r>
            <a:r>
              <a:rPr lang="en-US" sz="4800" dirty="0" smtClean="0">
                <a:solidFill>
                  <a:srgbClr val="FF0000"/>
                </a:solidFill>
              </a:rPr>
              <a:t>’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The following object(s) are masked from ‘</a:t>
            </a:r>
            <a:r>
              <a:rPr lang="en-US" sz="4800" dirty="0" err="1" smtClean="0">
                <a:solidFill>
                  <a:srgbClr val="FF0000"/>
                </a:solidFill>
              </a:rPr>
              <a:t>package:stats</a:t>
            </a:r>
            <a:r>
              <a:rPr lang="en-US" sz="4800" dirty="0" smtClean="0">
                <a:solidFill>
                  <a:srgbClr val="FF0000"/>
                </a:solidFill>
              </a:rPr>
              <a:t>’: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</a:rPr>
              <a:t>hclust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</a:t>
            </a:r>
            <a:r>
              <a:rPr lang="en-US" sz="4800" dirty="0" err="1" smtClean="0">
                <a:solidFill>
                  <a:srgbClr val="FF0000"/>
                </a:solidFill>
              </a:rPr>
              <a:t>rtracklayer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</a:t>
            </a:r>
            <a:r>
              <a:rPr lang="en-US" sz="4800" dirty="0" err="1" smtClean="0">
                <a:solidFill>
                  <a:srgbClr val="FF0000"/>
                </a:solidFill>
              </a:rPr>
              <a:t>GenomicRanges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</a:t>
            </a:r>
            <a:r>
              <a:rPr lang="en-US" sz="4800" dirty="0" err="1" smtClean="0">
                <a:solidFill>
                  <a:srgbClr val="FF0000"/>
                </a:solidFill>
              </a:rPr>
              <a:t>IRanges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</a:t>
            </a:r>
            <a:r>
              <a:rPr lang="en-US" sz="4800" dirty="0" err="1" smtClean="0">
                <a:solidFill>
                  <a:srgbClr val="FF0000"/>
                </a:solidFill>
              </a:rPr>
              <a:t>Gviz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Loading required package: grid</a:t>
            </a:r>
            <a:r>
              <a:rPr lang="en-US" sz="4800" dirty="0" smtClean="0">
                <a:solidFill>
                  <a:srgbClr val="FF0000"/>
                </a:solidFill>
                <a:effectLst/>
              </a:rPr>
              <a:t> 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2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Pipeline</a:t>
            </a:r>
            <a:br>
              <a:rPr lang="en-US" dirty="0" smtClean="0"/>
            </a:br>
            <a:r>
              <a:rPr lang="en-US" dirty="0" smtClean="0"/>
              <a:t>‘The Tuxedo Suite’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17313" y="1303338"/>
            <a:ext cx="2505364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159500" y="889000"/>
            <a:ext cx="2794000" cy="53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375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Trapnell</a:t>
            </a:r>
            <a:r>
              <a:rPr lang="en-US" dirty="0" smtClean="0"/>
              <a:t> et al. (2012) Nature Protocols 7 (3) 562-578.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8223" y="2210858"/>
            <a:ext cx="4106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2200" dirty="0" smtClean="0"/>
              <a:t>Software is all free and downloadable from the internet!</a:t>
            </a:r>
          </a:p>
          <a:p>
            <a:pPr marL="285750" indent="-285750" algn="ctr">
              <a:buFont typeface="Arial"/>
              <a:buChar char="•"/>
            </a:pPr>
            <a:endParaRPr lang="en-US" sz="2200" dirty="0" smtClean="0"/>
          </a:p>
          <a:p>
            <a:pPr marL="285750" indent="-285750" algn="ctr">
              <a:buFont typeface="Arial"/>
              <a:buChar char="•"/>
            </a:pPr>
            <a:r>
              <a:rPr lang="en-US" sz="2200" dirty="0" smtClean="0"/>
              <a:t>Run locally (on your computer) using a </a:t>
            </a:r>
            <a:r>
              <a:rPr lang="en-US" sz="2200" dirty="0" err="1" smtClean="0"/>
              <a:t>linux</a:t>
            </a:r>
            <a:r>
              <a:rPr lang="en-US" sz="2200" dirty="0" smtClean="0"/>
              <a:t> platform or </a:t>
            </a:r>
          </a:p>
          <a:p>
            <a:pPr marL="285750" indent="-285750" algn="ctr">
              <a:buFont typeface="Arial"/>
              <a:buChar char="•"/>
            </a:pPr>
            <a:r>
              <a:rPr lang="en-US" sz="2200" dirty="0" smtClean="0"/>
              <a:t>through the web based bioinformatics site Galaxy (https://main.g2.bx.psu.edu/)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dirty="0" err="1" smtClean="0"/>
              <a:t>CummeRbund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Now you must create a database out of your 11 </a:t>
            </a:r>
            <a:r>
              <a:rPr lang="en-US" dirty="0" err="1"/>
              <a:t>cuffdiff</a:t>
            </a:r>
            <a:r>
              <a:rPr lang="en-US" dirty="0"/>
              <a:t> output files.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 smtClean="0">
                <a:solidFill>
                  <a:srgbClr val="0000FF"/>
                </a:solidFill>
              </a:rPr>
              <a:t>cuff_data</a:t>
            </a:r>
            <a:r>
              <a:rPr lang="en-US" dirty="0">
                <a:solidFill>
                  <a:srgbClr val="0000FF"/>
                </a:solidFill>
              </a:rPr>
              <a:t>&lt;-</a:t>
            </a:r>
            <a:r>
              <a:rPr lang="en-US" dirty="0" err="1">
                <a:solidFill>
                  <a:srgbClr val="0000FF"/>
                </a:solidFill>
              </a:rPr>
              <a:t>readCufflinks</a:t>
            </a:r>
            <a:r>
              <a:rPr lang="en-US" dirty="0">
                <a:solidFill>
                  <a:srgbClr val="0000FF"/>
                </a:solidFill>
              </a:rPr>
              <a:t>('~/Desktop/</a:t>
            </a:r>
            <a:r>
              <a:rPr lang="en-US" dirty="0" err="1">
                <a:solidFill>
                  <a:srgbClr val="0000FF"/>
                </a:solidFill>
              </a:rPr>
              <a:t>diff_out</a:t>
            </a:r>
            <a:r>
              <a:rPr lang="en-US" dirty="0">
                <a:solidFill>
                  <a:srgbClr val="0000FF"/>
                </a:solidFill>
              </a:rPr>
              <a:t>’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Again</a:t>
            </a:r>
            <a:r>
              <a:rPr lang="en-US" dirty="0"/>
              <a:t>-this will take a minute or two to run a number of lines of script </a:t>
            </a:r>
            <a:r>
              <a:rPr lang="en-US" dirty="0" smtClean="0"/>
              <a:t>(see next page) while </a:t>
            </a:r>
            <a:r>
              <a:rPr lang="en-US" dirty="0"/>
              <a:t>creating a database file. </a:t>
            </a:r>
            <a:endParaRPr lang="en-US" dirty="0" smtClean="0"/>
          </a:p>
          <a:p>
            <a:r>
              <a:rPr lang="en-US" dirty="0" smtClean="0"/>
              <a:t>Once this is complete you will notice your </a:t>
            </a:r>
            <a:r>
              <a:rPr lang="en-US" dirty="0" err="1" smtClean="0"/>
              <a:t>diff_out</a:t>
            </a:r>
            <a:r>
              <a:rPr lang="en-US" dirty="0" smtClean="0"/>
              <a:t> folder on your desktop now contains a file called </a:t>
            </a:r>
            <a:r>
              <a:rPr lang="en-US" dirty="0" err="1" smtClean="0"/>
              <a:t>cuff_data.db</a:t>
            </a:r>
            <a:endParaRPr lang="en-US" dirty="0"/>
          </a:p>
          <a:p>
            <a:pPr lvl="1"/>
            <a:r>
              <a:rPr lang="en-US" dirty="0" smtClean="0"/>
              <a:t>This is your </a:t>
            </a:r>
            <a:r>
              <a:rPr lang="en-US" dirty="0" err="1" smtClean="0"/>
              <a:t>CummeRbund</a:t>
            </a:r>
            <a:r>
              <a:rPr lang="en-US" dirty="0" smtClean="0"/>
              <a:t> database!</a:t>
            </a:r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9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34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Creating database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cuffData.db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genes.fpkm_tracking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Checking samples table...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Populating samples table...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Writing genes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Reshaping </a:t>
            </a:r>
            <a:r>
              <a:rPr lang="en-US" sz="800" dirty="0" err="1" smtClean="0">
                <a:solidFill>
                  <a:srgbClr val="FF0000"/>
                </a:solidFill>
              </a:rPr>
              <a:t>geneData</a:t>
            </a:r>
            <a:r>
              <a:rPr lang="en-US" sz="800" dirty="0" smtClean="0">
                <a:solidFill>
                  <a:srgbClr val="FF0000"/>
                </a:solidFill>
              </a:rPr>
              <a:t>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Recasting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Writing </a:t>
            </a:r>
            <a:r>
              <a:rPr lang="en-US" sz="800" dirty="0" err="1" smtClean="0">
                <a:solidFill>
                  <a:srgbClr val="FF0000"/>
                </a:solidFill>
              </a:rPr>
              <a:t>geneData</a:t>
            </a:r>
            <a:r>
              <a:rPr lang="en-US" sz="800" dirty="0" smtClean="0">
                <a:solidFill>
                  <a:srgbClr val="FF0000"/>
                </a:solidFill>
              </a:rPr>
              <a:t>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gene_exp.diff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Writing </a:t>
            </a:r>
            <a:r>
              <a:rPr lang="en-US" sz="800" dirty="0" err="1" smtClean="0">
                <a:solidFill>
                  <a:srgbClr val="FF0000"/>
                </a:solidFill>
              </a:rPr>
              <a:t>geneExpDiffData</a:t>
            </a:r>
            <a:r>
              <a:rPr lang="en-US" sz="800" dirty="0" smtClean="0">
                <a:solidFill>
                  <a:srgbClr val="FF0000"/>
                </a:solidFill>
              </a:rPr>
              <a:t>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promoters.diff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Writing </a:t>
            </a:r>
            <a:r>
              <a:rPr lang="en-US" sz="800" dirty="0" err="1" smtClean="0">
                <a:solidFill>
                  <a:srgbClr val="FF0000"/>
                </a:solidFill>
              </a:rPr>
              <a:t>promoterDiffData</a:t>
            </a:r>
            <a:r>
              <a:rPr lang="en-US" sz="800" dirty="0" smtClean="0">
                <a:solidFill>
                  <a:srgbClr val="FF0000"/>
                </a:solidFill>
              </a:rPr>
              <a:t>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No records found in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promoters.diff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isoforms.fpkm_tracking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Checking samples table...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OK!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Writing isoforms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Reshaping </a:t>
            </a:r>
            <a:r>
              <a:rPr lang="en-US" sz="800" dirty="0" err="1" smtClean="0">
                <a:solidFill>
                  <a:srgbClr val="FF0000"/>
                </a:solidFill>
              </a:rPr>
              <a:t>isoformData</a:t>
            </a:r>
            <a:r>
              <a:rPr lang="en-US" sz="800" dirty="0" smtClean="0">
                <a:solidFill>
                  <a:srgbClr val="FF0000"/>
                </a:solidFill>
              </a:rPr>
              <a:t>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Recasting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Writing </a:t>
            </a:r>
            <a:r>
              <a:rPr lang="en-US" sz="800" dirty="0" err="1" smtClean="0">
                <a:solidFill>
                  <a:srgbClr val="FF0000"/>
                </a:solidFill>
              </a:rPr>
              <a:t>isoformData</a:t>
            </a:r>
            <a:r>
              <a:rPr lang="en-US" sz="800" dirty="0" smtClean="0">
                <a:solidFill>
                  <a:srgbClr val="FF0000"/>
                </a:solidFill>
              </a:rPr>
              <a:t>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isoform_exp.diff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Writing </a:t>
            </a:r>
            <a:r>
              <a:rPr lang="en-US" sz="800" dirty="0" err="1" smtClean="0">
                <a:solidFill>
                  <a:srgbClr val="FF0000"/>
                </a:solidFill>
              </a:rPr>
              <a:t>isoformExpDiffData</a:t>
            </a:r>
            <a:r>
              <a:rPr lang="en-US" sz="800" dirty="0" smtClean="0">
                <a:solidFill>
                  <a:srgbClr val="FF0000"/>
                </a:solidFill>
              </a:rPr>
              <a:t>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tss_groups.fpkm_tracking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Checking samples table...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OK!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Writing TSS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No records found in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tss_groups.fpkm_tracking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TSS FPKM tracking file was empty.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tss_group_exp.diff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No records found in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tss_group_exp.diff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splicing.diff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No records found in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splicing.diff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cds.fpkm_tracking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Checking samples table...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OK!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Writing CDS table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No records found in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cds.fpkm_tracking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CDS FPKM tracking file was empty.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cds_exp.diff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No records found in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cds_exp.diff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Reading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cds.diff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No records found in ~/Desktop/</a:t>
            </a:r>
            <a:r>
              <a:rPr lang="en-US" sz="800" dirty="0" err="1" smtClean="0">
                <a:solidFill>
                  <a:srgbClr val="FF0000"/>
                </a:solidFill>
              </a:rPr>
              <a:t>mouse_diff_out</a:t>
            </a:r>
            <a:r>
              <a:rPr lang="en-US" sz="800" dirty="0" smtClean="0">
                <a:solidFill>
                  <a:srgbClr val="FF0000"/>
                </a:solidFill>
              </a:rPr>
              <a:t>/</a:t>
            </a:r>
            <a:r>
              <a:rPr lang="en-US" sz="800" dirty="0" err="1" smtClean="0">
                <a:solidFill>
                  <a:srgbClr val="FF0000"/>
                </a:solidFill>
              </a:rPr>
              <a:t>cds.diff</a:t>
            </a: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Indexing Tables...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it is time to visualize your results!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2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31333"/>
          </a:xfrm>
        </p:spPr>
        <p:txBody>
          <a:bodyPr>
            <a:normAutofit/>
          </a:bodyPr>
          <a:lstStyle/>
          <a:p>
            <a:r>
              <a:rPr lang="en-US" dirty="0" smtClean="0"/>
              <a:t>The density plot will show you the distribution of your RNA-</a:t>
            </a:r>
            <a:r>
              <a:rPr lang="en-US" dirty="0" err="1" smtClean="0"/>
              <a:t>seq</a:t>
            </a:r>
            <a:r>
              <a:rPr lang="en-US" dirty="0" smtClean="0"/>
              <a:t> read counts (</a:t>
            </a:r>
            <a:r>
              <a:rPr lang="en-US" dirty="0" err="1" smtClean="0"/>
              <a:t>fpkm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 smtClean="0">
                <a:solidFill>
                  <a:srgbClr val="0000FF"/>
                </a:solidFill>
              </a:rPr>
              <a:t>csDensity</a:t>
            </a:r>
            <a:r>
              <a:rPr lang="en-US" dirty="0">
                <a:solidFill>
                  <a:srgbClr val="0000FF"/>
                </a:solidFill>
              </a:rPr>
              <a:t>(genes(</a:t>
            </a:r>
            <a:r>
              <a:rPr lang="en-US" dirty="0" err="1">
                <a:solidFill>
                  <a:srgbClr val="0000FF"/>
                </a:solidFill>
              </a:rPr>
              <a:t>cuff_data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Density 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12" y="3377554"/>
            <a:ext cx="4252788" cy="3269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539351"/>
            <a:ext cx="3567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will plot data for genes. You can also do this with other data from </a:t>
            </a:r>
            <a:r>
              <a:rPr lang="en-US" sz="2400" dirty="0" err="1" smtClean="0"/>
              <a:t>Cuffdiff</a:t>
            </a:r>
            <a:r>
              <a:rPr lang="en-US" sz="2400" dirty="0" smtClean="0"/>
              <a:t>, </a:t>
            </a:r>
            <a:r>
              <a:rPr lang="en-US" sz="2400" i="1" dirty="0" smtClean="0"/>
              <a:t>e.g.</a:t>
            </a:r>
            <a:r>
              <a:rPr lang="en-US" sz="2400" dirty="0" smtClean="0"/>
              <a:t>, isoforms.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2240736" y="3255903"/>
            <a:ext cx="664266" cy="1283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1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volcano plot is a scatter plot that also identifies differentially expressed genes (by color) between samples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</a:t>
            </a:r>
            <a:r>
              <a:rPr lang="en-US" dirty="0">
                <a:solidFill>
                  <a:srgbClr val="0000FF"/>
                </a:solidFill>
              </a:rPr>
              <a:t>v&lt;-</a:t>
            </a:r>
            <a:r>
              <a:rPr lang="en-US" dirty="0" err="1">
                <a:solidFill>
                  <a:srgbClr val="0000FF"/>
                </a:solidFill>
              </a:rPr>
              <a:t>csVolcanoMatrix</a:t>
            </a:r>
            <a:r>
              <a:rPr lang="en-US" dirty="0">
                <a:solidFill>
                  <a:srgbClr val="0000FF"/>
                </a:solidFill>
              </a:rPr>
              <a:t>(genes(</a:t>
            </a:r>
            <a:r>
              <a:rPr lang="en-US" dirty="0" err="1">
                <a:solidFill>
                  <a:srgbClr val="0000FF"/>
                </a:solidFill>
              </a:rPr>
              <a:t>cuff_data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This line creates a command (v)-to execute the command you must type the following line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&gt;v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 Matrix</a:t>
            </a:r>
            <a:endParaRPr lang="en-US" dirty="0"/>
          </a:p>
        </p:txBody>
      </p:sp>
      <p:pic>
        <p:nvPicPr>
          <p:cNvPr id="4" name="Picture 3" descr="volcanomatri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3" y="1164184"/>
            <a:ext cx="7768009" cy="54630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7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Scatter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019271"/>
            <a:ext cx="8229600" cy="4525963"/>
          </a:xfrm>
        </p:spPr>
        <p:txBody>
          <a:bodyPr/>
          <a:lstStyle/>
          <a:p>
            <a:r>
              <a:rPr lang="en-US" dirty="0" smtClean="0"/>
              <a:t>Shows differences in gene expression between two samples</a:t>
            </a:r>
          </a:p>
          <a:p>
            <a:pPr lvl="1"/>
            <a:r>
              <a:rPr lang="en-US" dirty="0" smtClean="0"/>
              <a:t>If two samples were identical all dots (genes) would fall on the mid-line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</a:t>
            </a:r>
            <a:r>
              <a:rPr lang="en-US" dirty="0" err="1">
                <a:solidFill>
                  <a:srgbClr val="0000FF"/>
                </a:solidFill>
              </a:rPr>
              <a:t>csScatter</a:t>
            </a:r>
            <a:r>
              <a:rPr lang="en-US" dirty="0">
                <a:solidFill>
                  <a:srgbClr val="0000FF"/>
                </a:solidFill>
              </a:rPr>
              <a:t>(genes(</a:t>
            </a:r>
            <a:r>
              <a:rPr lang="en-US" dirty="0" err="1">
                <a:solidFill>
                  <a:srgbClr val="0000FF"/>
                </a:solidFill>
              </a:rPr>
              <a:t>cuff_data</a:t>
            </a:r>
            <a:r>
              <a:rPr lang="en-US" dirty="0">
                <a:solidFill>
                  <a:srgbClr val="0000FF"/>
                </a:solidFill>
              </a:rPr>
              <a:t>))</a:t>
            </a:r>
          </a:p>
          <a:p>
            <a:endParaRPr lang="en-US" dirty="0"/>
          </a:p>
        </p:txBody>
      </p:sp>
      <p:pic>
        <p:nvPicPr>
          <p:cNvPr id="5" name="Picture 4" descr="scattermatri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31" y="3697968"/>
            <a:ext cx="3958985" cy="30432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 Specific Genes of Interest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Genes</a:t>
            </a:r>
          </a:p>
          <a:p>
            <a:pPr lvl="1"/>
            <a:r>
              <a:rPr lang="en-US" dirty="0" smtClean="0"/>
              <a:t>F9</a:t>
            </a:r>
          </a:p>
          <a:p>
            <a:pPr lvl="1"/>
            <a:r>
              <a:rPr lang="en-US" dirty="0" smtClean="0"/>
              <a:t>Rdh7</a:t>
            </a:r>
          </a:p>
          <a:p>
            <a:pPr lvl="1"/>
            <a:r>
              <a:rPr lang="en-US" dirty="0" err="1" smtClean="0"/>
              <a:t>Gapdh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Gene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&gt;</a:t>
            </a:r>
            <a:r>
              <a:rPr lang="en-US" dirty="0" err="1">
                <a:solidFill>
                  <a:srgbClr val="0000FF"/>
                </a:solidFill>
              </a:rPr>
              <a:t>myGeneId</a:t>
            </a:r>
            <a:r>
              <a:rPr lang="en-US" dirty="0">
                <a:solidFill>
                  <a:srgbClr val="0000FF"/>
                </a:solidFill>
              </a:rPr>
              <a:t>&lt;-"F9"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&gt; </a:t>
            </a:r>
            <a:r>
              <a:rPr lang="en-US" dirty="0" err="1">
                <a:solidFill>
                  <a:srgbClr val="0000FF"/>
                </a:solidFill>
              </a:rPr>
              <a:t>myGene</a:t>
            </a:r>
            <a:r>
              <a:rPr lang="en-US" dirty="0">
                <a:solidFill>
                  <a:srgbClr val="0000FF"/>
                </a:solidFill>
              </a:rPr>
              <a:t>&lt;-</a:t>
            </a:r>
            <a:r>
              <a:rPr lang="en-US" dirty="0" err="1">
                <a:solidFill>
                  <a:srgbClr val="0000FF"/>
                </a:solidFill>
              </a:rPr>
              <a:t>getGene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cuff_data,myGeneId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&gt; </a:t>
            </a:r>
            <a:r>
              <a:rPr lang="en-US" dirty="0" err="1">
                <a:solidFill>
                  <a:srgbClr val="0000FF"/>
                </a:solidFill>
              </a:rPr>
              <a:t>myGene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CuffGene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instance for gene ENSMUSG00000031138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Short name:	 F9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Slots: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annotation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features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</a:t>
            </a:r>
            <a:r>
              <a:rPr lang="en-US" dirty="0" err="1">
                <a:solidFill>
                  <a:srgbClr val="FF0000"/>
                </a:solidFill>
              </a:rPr>
              <a:t>fpkm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</a:t>
            </a:r>
            <a:r>
              <a:rPr lang="en-US" dirty="0" err="1">
                <a:solidFill>
                  <a:srgbClr val="FF0000"/>
                </a:solidFill>
              </a:rPr>
              <a:t>repFpkm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diff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count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isoforms	 </a:t>
            </a:r>
            <a:r>
              <a:rPr lang="en-US" dirty="0" err="1">
                <a:solidFill>
                  <a:srgbClr val="FF0000"/>
                </a:solidFill>
              </a:rPr>
              <a:t>CuffFeature</a:t>
            </a:r>
            <a:r>
              <a:rPr lang="en-US" dirty="0">
                <a:solidFill>
                  <a:srgbClr val="FF0000"/>
                </a:solidFill>
              </a:rPr>
              <a:t> instance of size 1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TSS		 </a:t>
            </a:r>
            <a:r>
              <a:rPr lang="en-US" dirty="0" err="1">
                <a:solidFill>
                  <a:srgbClr val="FF0000"/>
                </a:solidFill>
              </a:rPr>
              <a:t>CuffFeature</a:t>
            </a:r>
            <a:r>
              <a:rPr lang="en-US" dirty="0">
                <a:solidFill>
                  <a:srgbClr val="FF0000"/>
                </a:solidFill>
              </a:rPr>
              <a:t> instance of size 0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CDS		 </a:t>
            </a:r>
            <a:r>
              <a:rPr lang="en-US" dirty="0" err="1">
                <a:solidFill>
                  <a:srgbClr val="FF0000"/>
                </a:solidFill>
              </a:rPr>
              <a:t>CuffFeature</a:t>
            </a:r>
            <a:r>
              <a:rPr lang="en-US" dirty="0">
                <a:solidFill>
                  <a:srgbClr val="FF0000"/>
                </a:solidFill>
              </a:rPr>
              <a:t> instance of size 0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376" y="3120804"/>
            <a:ext cx="3742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tells you how many isoforms of this gene there are.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Here you could also find out if your gene had more than one transcriptional start site (TSS)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54538" y="3767135"/>
            <a:ext cx="525838" cy="1393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537244" y="57080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smtClean="0"/>
              <a:t>How many isoforms do Rdh7 and Gapdh have??</a:t>
            </a:r>
            <a:br>
              <a:rPr lang="en-US" sz="2200" smtClean="0"/>
            </a:b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Groups of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1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800" dirty="0">
                <a:solidFill>
                  <a:srgbClr val="0000FF"/>
                </a:solidFill>
              </a:rPr>
              <a:t>&gt;</a:t>
            </a:r>
            <a:r>
              <a:rPr lang="en-US" sz="8800" dirty="0" err="1">
                <a:solidFill>
                  <a:srgbClr val="0000FF"/>
                </a:solidFill>
              </a:rPr>
              <a:t>myGeneIds</a:t>
            </a:r>
            <a:r>
              <a:rPr lang="en-US" sz="8800" dirty="0">
                <a:solidFill>
                  <a:srgbClr val="0000FF"/>
                </a:solidFill>
              </a:rPr>
              <a:t>&lt;- c("F9","Rdh7", "</a:t>
            </a:r>
            <a:r>
              <a:rPr lang="en-US" sz="8800" dirty="0" err="1">
                <a:solidFill>
                  <a:srgbClr val="0000FF"/>
                </a:solidFill>
              </a:rPr>
              <a:t>Gapdh</a:t>
            </a:r>
            <a:r>
              <a:rPr lang="en-US" sz="8800" dirty="0">
                <a:solidFill>
                  <a:srgbClr val="0000FF"/>
                </a:solidFill>
              </a:rPr>
              <a:t>")</a:t>
            </a:r>
          </a:p>
          <a:p>
            <a:pPr marL="0" indent="0">
              <a:buNone/>
            </a:pPr>
            <a:r>
              <a:rPr lang="en-US" sz="8800" dirty="0">
                <a:solidFill>
                  <a:srgbClr val="0000FF"/>
                </a:solidFill>
              </a:rPr>
              <a:t>&gt; </a:t>
            </a:r>
            <a:r>
              <a:rPr lang="en-US" sz="8800" dirty="0" err="1">
                <a:solidFill>
                  <a:srgbClr val="0000FF"/>
                </a:solidFill>
              </a:rPr>
              <a:t>myGenes</a:t>
            </a:r>
            <a:r>
              <a:rPr lang="en-US" sz="8800" dirty="0">
                <a:solidFill>
                  <a:srgbClr val="0000FF"/>
                </a:solidFill>
              </a:rPr>
              <a:t> &lt;- </a:t>
            </a:r>
            <a:r>
              <a:rPr lang="en-US" sz="8800" dirty="0" err="1">
                <a:solidFill>
                  <a:srgbClr val="0000FF"/>
                </a:solidFill>
              </a:rPr>
              <a:t>getGenes</a:t>
            </a:r>
            <a:r>
              <a:rPr lang="en-US" sz="8800" dirty="0">
                <a:solidFill>
                  <a:srgbClr val="0000FF"/>
                </a:solidFill>
              </a:rPr>
              <a:t>(</a:t>
            </a:r>
            <a:r>
              <a:rPr lang="en-US" sz="8800" dirty="0" err="1">
                <a:solidFill>
                  <a:srgbClr val="0000FF"/>
                </a:solidFill>
              </a:rPr>
              <a:t>cuff_data,myGeneIds</a:t>
            </a:r>
            <a:r>
              <a:rPr lang="en-US" sz="8800" dirty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Getting gene information: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FPKM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Differential Expression Data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Annotation Data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Replicate FPKMs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Counts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Getting isoforms information: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FPKM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Differential Expression Data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Annotation Data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Replicate FPKMs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Counts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Getting CDS information: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FPKM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Differential Expression Data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Annotation Data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Replicate FPKMs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Counts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Getting TSS information: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FPKM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Differential Expression Data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Annotation Data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Replicate FPKMs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Counts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Getting promoter information: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err="1">
                <a:solidFill>
                  <a:srgbClr val="FF0000"/>
                </a:solidFill>
              </a:rPr>
              <a:t>distData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Getting splicing information: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err="1">
                <a:solidFill>
                  <a:srgbClr val="FF0000"/>
                </a:solidFill>
              </a:rPr>
              <a:t>distData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Getting </a:t>
            </a:r>
            <a:r>
              <a:rPr lang="en-US" sz="4000" dirty="0" err="1">
                <a:solidFill>
                  <a:srgbClr val="FF0000"/>
                </a:solidFill>
              </a:rPr>
              <a:t>relCDS</a:t>
            </a:r>
            <a:r>
              <a:rPr lang="en-US" sz="4000" dirty="0">
                <a:solidFill>
                  <a:srgbClr val="FF0000"/>
                </a:solidFill>
              </a:rPr>
              <a:t> information: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err="1">
                <a:solidFill>
                  <a:srgbClr val="FF0000"/>
                </a:solidFill>
              </a:rPr>
              <a:t>distData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Files you will need to analyze RNA-</a:t>
            </a:r>
            <a:r>
              <a:rPr lang="en-US" dirty="0" err="1" smtClean="0"/>
              <a:t>seq</a:t>
            </a:r>
            <a:r>
              <a:rPr lang="en-US" dirty="0" smtClean="0"/>
              <a:t> data using Tuxedo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files-FASTQ (Sanger) format</a:t>
            </a:r>
          </a:p>
          <a:p>
            <a:pPr lvl="1"/>
            <a:r>
              <a:rPr lang="en-US" dirty="0" smtClean="0"/>
              <a:t>FASTQ is a form of FASTA (sequence) file which includes quality scores</a:t>
            </a:r>
          </a:p>
          <a:p>
            <a:r>
              <a:rPr lang="en-US" dirty="0" smtClean="0"/>
              <a:t>Your genome file (FASTA file)</a:t>
            </a:r>
          </a:p>
          <a:p>
            <a:r>
              <a:rPr lang="en-US" dirty="0" smtClean="0"/>
              <a:t>Genome annotation file (either GFF3 or GTF file)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Expression of ‘Your Genes’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5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&gt;</a:t>
            </a:r>
            <a:r>
              <a:rPr lang="en-US" sz="2600" dirty="0" err="1" smtClean="0">
                <a:solidFill>
                  <a:srgbClr val="0000FF"/>
                </a:solidFill>
              </a:rPr>
              <a:t>gb</a:t>
            </a:r>
            <a:r>
              <a:rPr lang="en-US" sz="2600" dirty="0">
                <a:solidFill>
                  <a:srgbClr val="0000FF"/>
                </a:solidFill>
              </a:rPr>
              <a:t>&lt;-</a:t>
            </a:r>
            <a:r>
              <a:rPr lang="en-US" sz="2600" dirty="0" err="1">
                <a:solidFill>
                  <a:srgbClr val="0000FF"/>
                </a:solidFill>
              </a:rPr>
              <a:t>expressionBarplot</a:t>
            </a:r>
            <a:r>
              <a:rPr lang="en-US" sz="2600" dirty="0">
                <a:solidFill>
                  <a:srgbClr val="0000FF"/>
                </a:solidFill>
              </a:rPr>
              <a:t>(</a:t>
            </a:r>
            <a:r>
              <a:rPr lang="en-US" sz="2600" dirty="0" err="1">
                <a:solidFill>
                  <a:srgbClr val="0000FF"/>
                </a:solidFill>
              </a:rPr>
              <a:t>myGenes,showErrorbars</a:t>
            </a:r>
            <a:r>
              <a:rPr lang="en-US" sz="2600" dirty="0">
                <a:solidFill>
                  <a:srgbClr val="0000FF"/>
                </a:solidFill>
              </a:rPr>
              <a:t>=FALSE)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Scale for '</a:t>
            </a:r>
            <a:r>
              <a:rPr lang="en-US" sz="1800" dirty="0" err="1">
                <a:solidFill>
                  <a:srgbClr val="FF0000"/>
                </a:solidFill>
              </a:rPr>
              <a:t>colour</a:t>
            </a:r>
            <a:r>
              <a:rPr lang="en-US" sz="1800" dirty="0">
                <a:solidFill>
                  <a:srgbClr val="FF0000"/>
                </a:solidFill>
              </a:rPr>
              <a:t>' is already present. Adding another scale for '</a:t>
            </a:r>
            <a:r>
              <a:rPr lang="en-US" sz="1800" dirty="0" err="1">
                <a:solidFill>
                  <a:srgbClr val="FF0000"/>
                </a:solidFill>
              </a:rPr>
              <a:t>colour</a:t>
            </a:r>
            <a:r>
              <a:rPr lang="en-US" sz="1800" dirty="0">
                <a:solidFill>
                  <a:srgbClr val="FF0000"/>
                </a:solidFill>
              </a:rPr>
              <a:t>', which will replace the existing scale.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&gt; </a:t>
            </a:r>
            <a:r>
              <a:rPr lang="en-US" sz="2600" dirty="0" err="1" smtClean="0">
                <a:solidFill>
                  <a:srgbClr val="0000FF"/>
                </a:solidFill>
              </a:rPr>
              <a:t>gb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ba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51" y="2669313"/>
            <a:ext cx="4303728" cy="3308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46" y="5801923"/>
            <a:ext cx="732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 The argument </a:t>
            </a:r>
            <a:r>
              <a:rPr lang="en-US" dirty="0" err="1" smtClean="0"/>
              <a:t>showErrobars</a:t>
            </a:r>
            <a:r>
              <a:rPr lang="en-US" dirty="0" smtClean="0"/>
              <a:t>=FALSE is necessary because of a lack of replicates. The default is </a:t>
            </a:r>
            <a:r>
              <a:rPr lang="en-US" dirty="0" err="1" smtClean="0"/>
              <a:t>showErrorbars</a:t>
            </a:r>
            <a:r>
              <a:rPr lang="en-US" dirty="0" smtClean="0"/>
              <a:t>=TRUE, but because there are no replicates there is no error to show!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9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Expression of ‘Your Genes’-</a:t>
            </a:r>
            <a:r>
              <a:rPr lang="en-US" dirty="0" err="1" smtClean="0"/>
              <a:t>Heatmap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</a:t>
            </a:r>
            <a:r>
              <a:rPr lang="en-US" dirty="0">
                <a:solidFill>
                  <a:srgbClr val="0000FF"/>
                </a:solidFill>
              </a:rPr>
              <a:t>h&lt;-</a:t>
            </a:r>
            <a:r>
              <a:rPr lang="en-US" dirty="0" err="1">
                <a:solidFill>
                  <a:srgbClr val="0000FF"/>
                </a:solidFill>
              </a:rPr>
              <a:t>csHeatmap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myGenes</a:t>
            </a:r>
            <a:r>
              <a:rPr lang="en-US" dirty="0">
                <a:solidFill>
                  <a:srgbClr val="0000FF"/>
                </a:solidFill>
              </a:rPr>
              <a:t>) 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>
                <a:solidFill>
                  <a:srgbClr val="0000FF"/>
                </a:solidFill>
              </a:rPr>
              <a:t>h</a:t>
            </a:r>
          </a:p>
          <a:p>
            <a:endParaRPr lang="en-US" dirty="0"/>
          </a:p>
        </p:txBody>
      </p:sp>
      <p:pic>
        <p:nvPicPr>
          <p:cNvPr id="4" name="Picture 3" descr="heat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2454828"/>
            <a:ext cx="5435600" cy="41783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CummeRbund</a:t>
            </a:r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Relatively easy to use</a:t>
            </a:r>
          </a:p>
          <a:p>
            <a:r>
              <a:rPr lang="en-US" dirty="0" smtClean="0"/>
              <a:t>Great way to visualize differential expression data from RNA-</a:t>
            </a:r>
            <a:r>
              <a:rPr lang="en-US" dirty="0" err="1" smtClean="0"/>
              <a:t>seq</a:t>
            </a:r>
            <a:r>
              <a:rPr lang="en-US" dirty="0" smtClean="0"/>
              <a:t> experiments</a:t>
            </a:r>
          </a:p>
          <a:p>
            <a:r>
              <a:rPr lang="en-US" dirty="0" smtClean="0"/>
              <a:t>This is just the beginning-</a:t>
            </a:r>
            <a:r>
              <a:rPr lang="en-US" dirty="0" err="1" smtClean="0"/>
              <a:t>CummeRbund</a:t>
            </a:r>
            <a:r>
              <a:rPr lang="en-US" dirty="0" smtClean="0"/>
              <a:t> can do much more! </a:t>
            </a:r>
          </a:p>
          <a:p>
            <a:r>
              <a:rPr lang="en-US" dirty="0" smtClean="0"/>
              <a:t>If interested, the complete </a:t>
            </a:r>
            <a:r>
              <a:rPr lang="en-US" dirty="0" err="1" smtClean="0"/>
              <a:t>CummeRbund</a:t>
            </a:r>
            <a:r>
              <a:rPr lang="en-US" dirty="0" smtClean="0"/>
              <a:t> manual can be found online </a:t>
            </a:r>
          </a:p>
          <a:p>
            <a:pPr marL="0" indent="0">
              <a:buNone/>
            </a:pPr>
            <a:r>
              <a:rPr lang="en-US" sz="2400" dirty="0" smtClean="0"/>
              <a:t>(http://</a:t>
            </a:r>
            <a:r>
              <a:rPr lang="en-US" sz="2400" dirty="0" err="1" smtClean="0"/>
              <a:t>compbio.mit.edu</a:t>
            </a:r>
            <a:r>
              <a:rPr lang="en-US" sz="2400" dirty="0" smtClean="0"/>
              <a:t>/</a:t>
            </a:r>
            <a:r>
              <a:rPr lang="en-US" sz="2400" dirty="0" err="1" smtClean="0"/>
              <a:t>cummeRbund</a:t>
            </a:r>
            <a:r>
              <a:rPr lang="en-US" sz="2400" dirty="0" smtClean="0"/>
              <a:t>/manual_2_0.html)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 is a programming language traditionally used for statistical and graphical analysis</a:t>
            </a:r>
          </a:p>
          <a:p>
            <a:r>
              <a:rPr lang="en-US" sz="2800" dirty="0" smtClean="0"/>
              <a:t>While all other Tuxedo Suite programs are run in Linux, the final ‘visualization’ step-</a:t>
            </a:r>
            <a:r>
              <a:rPr lang="en-US" sz="2800" dirty="0" err="1" smtClean="0"/>
              <a:t>CummeRbund</a:t>
            </a:r>
            <a:r>
              <a:rPr lang="en-US" sz="2800" dirty="0" smtClean="0"/>
              <a:t>-is run in R</a:t>
            </a:r>
          </a:p>
          <a:p>
            <a:endParaRPr lang="en-US" sz="2800" dirty="0"/>
          </a:p>
          <a:p>
            <a:r>
              <a:rPr lang="en-US" sz="2800" dirty="0" smtClean="0"/>
              <a:t>Download R</a:t>
            </a:r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>
                <a:hlinkClick r:id="rId2"/>
              </a:rPr>
              <a:t>http://www.r-project.org/</a:t>
            </a:r>
            <a:r>
              <a:rPr lang="en-US" sz="2800" dirty="0"/>
              <a:t>)</a:t>
            </a:r>
            <a:r>
              <a:rPr lang="en-US" sz="2800" dirty="0" smtClean="0"/>
              <a:t>-you can use this to run </a:t>
            </a:r>
            <a:r>
              <a:rPr lang="en-US" sz="2800" dirty="0" err="1" smtClean="0"/>
              <a:t>CummeRbund</a:t>
            </a:r>
            <a:r>
              <a:rPr lang="en-US" sz="2800" dirty="0" smtClean="0"/>
              <a:t>, however it is a bit more primitive than </a:t>
            </a:r>
            <a:r>
              <a:rPr lang="en-US" sz="2800" dirty="0" err="1" smtClean="0"/>
              <a:t>Rstudio</a:t>
            </a:r>
            <a:r>
              <a:rPr lang="en-US" sz="2800" dirty="0" smtClean="0"/>
              <a:t> (I find </a:t>
            </a:r>
            <a:r>
              <a:rPr lang="en-US" sz="2800" dirty="0" err="1" smtClean="0"/>
              <a:t>RStudio</a:t>
            </a:r>
            <a:r>
              <a:rPr lang="en-US" sz="2800" dirty="0" smtClean="0"/>
              <a:t> is easier to use)</a:t>
            </a:r>
          </a:p>
          <a:p>
            <a:r>
              <a:rPr lang="en-US" sz="2800" dirty="0"/>
              <a:t>Download </a:t>
            </a:r>
            <a:r>
              <a:rPr lang="en-US" sz="2800" dirty="0" err="1"/>
              <a:t>RStudio</a:t>
            </a:r>
            <a:r>
              <a:rPr lang="en-US" sz="2800" dirty="0"/>
              <a:t>-</a:t>
            </a:r>
          </a:p>
          <a:p>
            <a:pPr marL="0" indent="0">
              <a:buNone/>
            </a:pPr>
            <a:r>
              <a:rPr lang="en-US" sz="2800" dirty="0"/>
              <a:t>(</a:t>
            </a:r>
            <a:r>
              <a:rPr lang="en-US" sz="2800" u="sng" dirty="0">
                <a:hlinkClick r:id="rId3"/>
              </a:rPr>
              <a:t>http://www.rstudio.com/ide/download/desktop</a:t>
            </a:r>
            <a:r>
              <a:rPr lang="en-US" sz="2800" dirty="0"/>
              <a:t>)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835" y="411388"/>
            <a:ext cx="812800" cy="812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4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/>
          <a:lstStyle/>
          <a:p>
            <a:r>
              <a:rPr lang="en-US" dirty="0" err="1" smtClean="0"/>
              <a:t>RStudio</a:t>
            </a:r>
            <a:endParaRPr lang="en-US" dirty="0"/>
          </a:p>
        </p:txBody>
      </p:sp>
      <p:pic>
        <p:nvPicPr>
          <p:cNvPr id="4" name="Picture 3" descr="Screen Shot 2013-05-23 at 9.01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b="9059"/>
          <a:stretch/>
        </p:blipFill>
        <p:spPr>
          <a:xfrm>
            <a:off x="524902" y="1242008"/>
            <a:ext cx="8221195" cy="4453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2445" y="5817806"/>
            <a:ext cx="489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your workspace-where you will type all commands!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3094165" y="5241869"/>
            <a:ext cx="828280" cy="991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6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/>
          <a:lstStyle/>
          <a:p>
            <a:r>
              <a:rPr lang="en-US" dirty="0" err="1" smtClean="0"/>
              <a:t>RStudio</a:t>
            </a:r>
            <a:endParaRPr lang="en-US" dirty="0"/>
          </a:p>
        </p:txBody>
      </p:sp>
      <p:pic>
        <p:nvPicPr>
          <p:cNvPr id="4" name="Picture 3" descr="Screen Shot 2013-05-23 at 9.01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b="9059"/>
          <a:stretch/>
        </p:blipFill>
        <p:spPr>
          <a:xfrm>
            <a:off x="524902" y="1242008"/>
            <a:ext cx="8221195" cy="4453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2445" y="5817806"/>
            <a:ext cx="489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where any data tables you create will appear!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472491" y="2539875"/>
            <a:ext cx="1229559" cy="3277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0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/>
          <a:lstStyle/>
          <a:p>
            <a:r>
              <a:rPr lang="en-US" dirty="0" err="1" smtClean="0"/>
              <a:t>RStudio</a:t>
            </a:r>
            <a:endParaRPr lang="en-US" dirty="0"/>
          </a:p>
        </p:txBody>
      </p:sp>
      <p:pic>
        <p:nvPicPr>
          <p:cNvPr id="4" name="Picture 3" descr="Screen Shot 2013-05-23 at 9.01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b="9059"/>
          <a:stretch/>
        </p:blipFill>
        <p:spPr>
          <a:xfrm>
            <a:off x="524902" y="1242008"/>
            <a:ext cx="8221195" cy="4453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2445" y="5817806"/>
            <a:ext cx="489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where any ‘objects’ or gene sets you create will appear!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02051" y="2688485"/>
            <a:ext cx="1364674" cy="3129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6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/>
          <a:lstStyle/>
          <a:p>
            <a:r>
              <a:rPr lang="en-US" dirty="0" err="1" smtClean="0"/>
              <a:t>RStudio</a:t>
            </a:r>
            <a:endParaRPr lang="en-US" dirty="0"/>
          </a:p>
        </p:txBody>
      </p:sp>
      <p:pic>
        <p:nvPicPr>
          <p:cNvPr id="4" name="Picture 3" descr="Screen Shot 2013-05-23 at 9.01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b="9059"/>
          <a:stretch/>
        </p:blipFill>
        <p:spPr>
          <a:xfrm>
            <a:off x="524902" y="1242008"/>
            <a:ext cx="8221195" cy="4453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2445" y="5817806"/>
            <a:ext cx="489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where any plots you make will appear!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02051" y="4728491"/>
            <a:ext cx="1229557" cy="1089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/>
          <a:lstStyle/>
          <a:p>
            <a:r>
              <a:rPr lang="en-US" dirty="0" err="1" smtClean="0"/>
              <a:t>RStudio</a:t>
            </a:r>
            <a:endParaRPr lang="en-US" dirty="0"/>
          </a:p>
        </p:txBody>
      </p:sp>
      <p:pic>
        <p:nvPicPr>
          <p:cNvPr id="4" name="Picture 3" descr="Screen Shot 2013-05-23 at 9.01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b="9059"/>
          <a:stretch/>
        </p:blipFill>
        <p:spPr>
          <a:xfrm>
            <a:off x="524902" y="1242008"/>
            <a:ext cx="8221195" cy="4453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2445" y="5666190"/>
            <a:ext cx="48912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Plots can be exported as an image file (</a:t>
            </a:r>
            <a:r>
              <a:rPr lang="en-US" sz="2400" dirty="0" err="1" smtClean="0"/>
              <a:t>png</a:t>
            </a:r>
            <a:r>
              <a:rPr lang="en-US" sz="2400" dirty="0" smtClean="0"/>
              <a:t>, jpeg, tiff, bmp, </a:t>
            </a:r>
            <a:r>
              <a:rPr lang="en-US" sz="2400" dirty="0" err="1" smtClean="0"/>
              <a:t>svg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dirty="0" err="1" smtClean="0"/>
              <a:t>evs</a:t>
            </a:r>
            <a:r>
              <a:rPr lang="en-US" sz="2400" dirty="0" smtClean="0"/>
              <a:t>) or as a </a:t>
            </a:r>
            <a:r>
              <a:rPr lang="en-US" sz="2400" dirty="0" err="1" smtClean="0"/>
              <a:t>pdf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02051" y="3323453"/>
            <a:ext cx="1229557" cy="2494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BBBF-4315-B54C-BB2F-061309E9DA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1845</Words>
  <Application>Microsoft Macintosh PowerPoint</Application>
  <PresentationFormat>On-screen Show (4:3)</PresentationFormat>
  <Paragraphs>291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Visualizing RNA-Seq Differential Expression Results with CummeRbund</vt:lpstr>
      <vt:lpstr>RNA-Seq Pipeline ‘The Tuxedo Suite’</vt:lpstr>
      <vt:lpstr>Files you will need to analyze RNA-seq data using Tuxedo Suite</vt:lpstr>
      <vt:lpstr>R Programming Language</vt:lpstr>
      <vt:lpstr>RStudio</vt:lpstr>
      <vt:lpstr>RStudio</vt:lpstr>
      <vt:lpstr>RStudio</vt:lpstr>
      <vt:lpstr>RStudio</vt:lpstr>
      <vt:lpstr>RStudio</vt:lpstr>
      <vt:lpstr>R basics</vt:lpstr>
      <vt:lpstr>CummeRbund</vt:lpstr>
      <vt:lpstr>Download Cuffdiff Files from Galaxy</vt:lpstr>
      <vt:lpstr>Re-Naming Cuffdiff Output Files</vt:lpstr>
      <vt:lpstr>Renaming Galaxy Cuffdiff Files</vt:lpstr>
      <vt:lpstr>Running R</vt:lpstr>
      <vt:lpstr>Visualize the Data with CummeRbund</vt:lpstr>
      <vt:lpstr>Install CummeRbund</vt:lpstr>
      <vt:lpstr>Setting the Working Directory</vt:lpstr>
      <vt:lpstr>Load CummeRbund into R</vt:lpstr>
      <vt:lpstr>Creating a CummeRbund Database</vt:lpstr>
      <vt:lpstr>PowerPoint Presentation</vt:lpstr>
      <vt:lpstr>Now it is time to visualize your results!</vt:lpstr>
      <vt:lpstr>Density Plot</vt:lpstr>
      <vt:lpstr>Volcano Plot</vt:lpstr>
      <vt:lpstr>Volcano Matrix</vt:lpstr>
      <vt:lpstr>Scatter Plot</vt:lpstr>
      <vt:lpstr>Looking a Specific Genes of Interest </vt:lpstr>
      <vt:lpstr>Getting Gene Info</vt:lpstr>
      <vt:lpstr>Looking at Groups of Genes</vt:lpstr>
      <vt:lpstr>Plot Expression of ‘Your Genes’</vt:lpstr>
      <vt:lpstr>Plot Expression of ‘Your Genes’-Heatmap</vt:lpstr>
      <vt:lpstr>CummeRbund Conclusions</vt:lpstr>
    </vt:vector>
  </TitlesOfParts>
  <Company>New England Biolabs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Differential Expression Results with CummeRbund</dc:title>
  <dc:creator>Ashley Luck</dc:creator>
  <cp:lastModifiedBy>weam Zaky</cp:lastModifiedBy>
  <cp:revision>32</cp:revision>
  <cp:lastPrinted>2014-01-22T21:54:40Z</cp:lastPrinted>
  <dcterms:created xsi:type="dcterms:W3CDTF">2013-05-23T20:41:35Z</dcterms:created>
  <dcterms:modified xsi:type="dcterms:W3CDTF">2014-02-24T19:37:23Z</dcterms:modified>
</cp:coreProperties>
</file>